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80" r:id="rId5"/>
    <p:sldId id="260" r:id="rId6"/>
    <p:sldId id="289" r:id="rId7"/>
    <p:sldId id="291" r:id="rId8"/>
    <p:sldId id="290" r:id="rId9"/>
    <p:sldId id="294" r:id="rId10"/>
    <p:sldId id="293" r:id="rId11"/>
    <p:sldId id="292" r:id="rId12"/>
    <p:sldId id="296" r:id="rId13"/>
    <p:sldId id="263" r:id="rId14"/>
    <p:sldId id="295" r:id="rId15"/>
    <p:sldId id="297" r:id="rId16"/>
    <p:sldId id="261" r:id="rId17"/>
    <p:sldId id="264" r:id="rId18"/>
    <p:sldId id="262" r:id="rId19"/>
    <p:sldId id="265" r:id="rId20"/>
    <p:sldId id="266" r:id="rId21"/>
    <p:sldId id="269" r:id="rId22"/>
    <p:sldId id="277" r:id="rId23"/>
    <p:sldId id="283" r:id="rId24"/>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6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03601960"/>
      </p:ext>
    </p:extLst>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14400" y="138112"/>
            <a:ext cx="16459200" cy="2262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914400" y="2400300"/>
            <a:ext cx="16459200" cy="788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39200" y="9260681"/>
            <a:ext cx="4267200" cy="547688"/>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ithub.com/en"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Gazler/githug" TargetMode="External"/><Relationship Id="rId3" Type="http://schemas.openxmlformats.org/officeDocument/2006/relationships/image" Target="../media/image35.png"/><Relationship Id="rId7" Type="http://schemas.openxmlformats.org/officeDocument/2006/relationships/hyperlink" Target="https://github.com/jlord/git-it-electron"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school.github.io/visualizing-git" TargetMode="External"/><Relationship Id="rId5" Type="http://schemas.openxmlformats.org/officeDocument/2006/relationships/hyperlink" Target="https://learngitbranching.js.org/" TargetMode="External"/><Relationship Id="rId4" Type="http://schemas.openxmlformats.org/officeDocument/2006/relationships/hyperlink" Target="https://training.github.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hyperlink" Target="https://hacktoberfest.com/participation/" TargetMode="External"/><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git-scm.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20" name="Google Shape;16;p3" descr="Google Shape;16;p3"/>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21" name="Google Shape;19;p3" descr="Google Shape;19;p3"/>
          <p:cNvPicPr>
            <a:picLocks noChangeAspect="1"/>
          </p:cNvPicPr>
          <p:nvPr/>
        </p:nvPicPr>
        <p:blipFill>
          <a:blip r:embed="rId3">
            <a:extLst/>
          </a:blip>
          <a:stretch>
            <a:fillRect/>
          </a:stretch>
        </p:blipFill>
        <p:spPr>
          <a:xfrm>
            <a:off x="1372657" y="1766382"/>
            <a:ext cx="15138884" cy="5098875"/>
          </a:xfrm>
          <a:prstGeom prst="rect">
            <a:avLst/>
          </a:prstGeom>
          <a:ln w="12700">
            <a:miter lim="400000"/>
          </a:ln>
        </p:spPr>
      </p:pic>
      <p:sp>
        <p:nvSpPr>
          <p:cNvPr id="2" name="TextBox 1"/>
          <p:cNvSpPr txBox="1"/>
          <p:nvPr/>
        </p:nvSpPr>
        <p:spPr>
          <a:xfrm flipH="1">
            <a:off x="8592522" y="7190540"/>
            <a:ext cx="294633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IN" sz="6600" i="1" dirty="0" smtClean="0">
                <a:solidFill>
                  <a:schemeClr val="bg1"/>
                </a:solidFill>
              </a:rPr>
              <a:t>Ba</a:t>
            </a:r>
            <a:r>
              <a:rPr kumimoji="0" lang="en-IN" sz="6600" i="1" u="none" strike="noStrike" cap="none" spc="0" normalizeH="0" baseline="0" dirty="0" smtClean="0">
                <a:ln>
                  <a:noFill/>
                </a:ln>
                <a:solidFill>
                  <a:schemeClr val="bg1"/>
                </a:solidFill>
                <a:effectLst/>
                <a:uFillTx/>
                <a:sym typeface="Arial"/>
              </a:rPr>
              <a:t>sics</a:t>
            </a:r>
            <a:endParaRPr kumimoji="0" lang="en-IN" sz="1400" b="0" i="0" u="none" strike="noStrike" cap="none" spc="0" normalizeH="0" baseline="0" dirty="0">
              <a:ln>
                <a:noFill/>
              </a:ln>
              <a:solidFill>
                <a:srgbClr val="000000"/>
              </a:solidFill>
              <a:effectLst/>
              <a:uFillTx/>
              <a:latin typeface="+mj-lt"/>
              <a:ea typeface="+mj-ea"/>
              <a:cs typeface="+mj-cs"/>
              <a:sym typeface="Aria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769257" y="400050"/>
            <a:ext cx="16633372" cy="8340745"/>
          </a:xfrm>
          <a:prstGeom prst="rect">
            <a:avLst/>
          </a:prstGeom>
        </p:spPr>
        <p:txBody>
          <a:bodyPr wrap="square">
            <a:spAutoFit/>
          </a:bodyPr>
          <a:lstStyle/>
          <a:p>
            <a:r>
              <a:rPr lang="en-US" sz="1800" b="1" dirty="0">
                <a:solidFill>
                  <a:schemeClr val="bg1"/>
                </a:solidFill>
              </a:rPr>
              <a:t>Git Help</a:t>
            </a:r>
          </a:p>
          <a:p>
            <a:r>
              <a:rPr lang="en-US" sz="1800" dirty="0">
                <a:solidFill>
                  <a:schemeClr val="bg1"/>
                </a:solidFill>
              </a:rPr>
              <a:t>If you are having trouble remembering commands or options for commands, you can use Git help</a:t>
            </a:r>
            <a:r>
              <a:rPr lang="en-US" sz="1800" dirty="0" smtClean="0">
                <a:solidFill>
                  <a:schemeClr val="bg1"/>
                </a:solidFill>
              </a:rPr>
              <a:t>.</a:t>
            </a:r>
            <a:endParaRPr lang="en-US" sz="1800" dirty="0">
              <a:solidFill>
                <a:schemeClr val="bg1"/>
              </a:solidFill>
            </a:endParaRPr>
          </a:p>
          <a:p>
            <a:r>
              <a:rPr lang="en-US" sz="1800" dirty="0">
                <a:solidFill>
                  <a:schemeClr val="bg1"/>
                </a:solidFill>
              </a:rPr>
              <a:t>There are a couple of different ways you can use the help command in command line</a:t>
            </a:r>
            <a:r>
              <a:rPr lang="en-US" sz="1800" dirty="0" smtClean="0">
                <a:solidFill>
                  <a:schemeClr val="bg1"/>
                </a:solidFill>
              </a:rPr>
              <a:t>:</a:t>
            </a:r>
            <a:endParaRPr lang="en-US" sz="1800" dirty="0">
              <a:solidFill>
                <a:schemeClr val="bg1"/>
              </a:solidFill>
            </a:endParaRPr>
          </a:p>
          <a:p>
            <a:r>
              <a:rPr lang="en-US" sz="1800" dirty="0" err="1">
                <a:solidFill>
                  <a:schemeClr val="bg1"/>
                </a:solidFill>
              </a:rPr>
              <a:t>git</a:t>
            </a:r>
            <a:r>
              <a:rPr lang="en-US" sz="1800" dirty="0">
                <a:solidFill>
                  <a:schemeClr val="bg1"/>
                </a:solidFill>
              </a:rPr>
              <a:t> command -help -  See all the available options for the specific command</a:t>
            </a:r>
          </a:p>
          <a:p>
            <a:r>
              <a:rPr lang="en-US" sz="1800" dirty="0" err="1">
                <a:solidFill>
                  <a:schemeClr val="bg1"/>
                </a:solidFill>
              </a:rPr>
              <a:t>git</a:t>
            </a:r>
            <a:r>
              <a:rPr lang="en-US" sz="1800" dirty="0">
                <a:solidFill>
                  <a:schemeClr val="bg1"/>
                </a:solidFill>
              </a:rPr>
              <a:t> help --all -  See all possible commands</a:t>
            </a:r>
          </a:p>
          <a:p>
            <a:endParaRPr lang="en-US" sz="1800" dirty="0" smtClean="0">
              <a:solidFill>
                <a:schemeClr val="bg1"/>
              </a:solidFill>
            </a:endParaRPr>
          </a:p>
          <a:p>
            <a:r>
              <a:rPr lang="en-US" sz="1800" b="1" dirty="0">
                <a:solidFill>
                  <a:schemeClr val="bg1"/>
                </a:solidFill>
              </a:rPr>
              <a:t>Working with Git Branches</a:t>
            </a:r>
          </a:p>
          <a:p>
            <a:r>
              <a:rPr lang="en-US" sz="1800" dirty="0">
                <a:solidFill>
                  <a:schemeClr val="bg1"/>
                </a:solidFill>
              </a:rPr>
              <a:t>In Git, a branch is a new/separate version of the main </a:t>
            </a:r>
            <a:r>
              <a:rPr lang="en-US" sz="1800" dirty="0" smtClean="0">
                <a:solidFill>
                  <a:schemeClr val="bg1"/>
                </a:solidFill>
              </a:rPr>
              <a:t>repository. Let's </a:t>
            </a:r>
            <a:r>
              <a:rPr lang="en-US" sz="1800" dirty="0">
                <a:solidFill>
                  <a:schemeClr val="bg1"/>
                </a:solidFill>
              </a:rPr>
              <a:t>say you have a large project, and you need to update the design on </a:t>
            </a:r>
            <a:r>
              <a:rPr lang="en-US" sz="1800" dirty="0" smtClean="0">
                <a:solidFill>
                  <a:schemeClr val="bg1"/>
                </a:solidFill>
              </a:rPr>
              <a:t>it. How </a:t>
            </a:r>
            <a:r>
              <a:rPr lang="en-US" sz="1800" dirty="0">
                <a:solidFill>
                  <a:schemeClr val="bg1"/>
                </a:solidFill>
              </a:rPr>
              <a:t>would that work without and with Git:</a:t>
            </a:r>
          </a:p>
          <a:p>
            <a:endParaRPr lang="en-US" sz="1800" dirty="0">
              <a:solidFill>
                <a:schemeClr val="bg1"/>
              </a:solidFill>
            </a:endParaRPr>
          </a:p>
          <a:p>
            <a:r>
              <a:rPr lang="en-US" sz="1800" b="1" dirty="0">
                <a:solidFill>
                  <a:schemeClr val="bg1"/>
                </a:solidFill>
              </a:rPr>
              <a:t>Without Git</a:t>
            </a:r>
            <a:r>
              <a:rPr lang="en-US" sz="1800" b="1" dirty="0" smtClean="0">
                <a:solidFill>
                  <a:schemeClr val="bg1"/>
                </a:solidFill>
              </a:rPr>
              <a:t>:</a:t>
            </a:r>
            <a:endParaRPr lang="en-US" sz="1800" b="1" dirty="0">
              <a:solidFill>
                <a:schemeClr val="bg1"/>
              </a:solidFill>
            </a:endParaRPr>
          </a:p>
          <a:p>
            <a:r>
              <a:rPr lang="en-US" sz="1800" dirty="0" smtClean="0">
                <a:solidFill>
                  <a:schemeClr val="bg1"/>
                </a:solidFill>
              </a:rPr>
              <a:t>1.Make </a:t>
            </a:r>
            <a:r>
              <a:rPr lang="en-US" sz="1800" dirty="0">
                <a:solidFill>
                  <a:schemeClr val="bg1"/>
                </a:solidFill>
              </a:rPr>
              <a:t>copies of all the relevant files to avoid impacting the live version</a:t>
            </a:r>
          </a:p>
          <a:p>
            <a:r>
              <a:rPr lang="en-US" sz="1800" dirty="0" smtClean="0">
                <a:solidFill>
                  <a:schemeClr val="bg1"/>
                </a:solidFill>
              </a:rPr>
              <a:t>2.Start </a:t>
            </a:r>
            <a:r>
              <a:rPr lang="en-US" sz="1800" dirty="0">
                <a:solidFill>
                  <a:schemeClr val="bg1"/>
                </a:solidFill>
              </a:rPr>
              <a:t>working with the design and find that code depend on code in other files, that also need to be changed!</a:t>
            </a:r>
          </a:p>
          <a:p>
            <a:r>
              <a:rPr lang="en-US" sz="1800" dirty="0" smtClean="0">
                <a:solidFill>
                  <a:schemeClr val="bg1"/>
                </a:solidFill>
              </a:rPr>
              <a:t>3.Make </a:t>
            </a:r>
            <a:r>
              <a:rPr lang="en-US" sz="1800" dirty="0">
                <a:solidFill>
                  <a:schemeClr val="bg1"/>
                </a:solidFill>
              </a:rPr>
              <a:t>copies of the </a:t>
            </a:r>
            <a:r>
              <a:rPr lang="en-US" sz="1800" dirty="0" err="1">
                <a:solidFill>
                  <a:schemeClr val="bg1"/>
                </a:solidFill>
              </a:rPr>
              <a:t>dependant</a:t>
            </a:r>
            <a:r>
              <a:rPr lang="en-US" sz="1800" dirty="0">
                <a:solidFill>
                  <a:schemeClr val="bg1"/>
                </a:solidFill>
              </a:rPr>
              <a:t> files as well. Making sure that every file dependency references the correct file name</a:t>
            </a:r>
          </a:p>
          <a:p>
            <a:r>
              <a:rPr lang="en-US" sz="1800" dirty="0" smtClean="0">
                <a:solidFill>
                  <a:schemeClr val="bg1"/>
                </a:solidFill>
              </a:rPr>
              <a:t>4.EMERGENCY</a:t>
            </a:r>
            <a:r>
              <a:rPr lang="en-US" sz="1800" dirty="0">
                <a:solidFill>
                  <a:schemeClr val="bg1"/>
                </a:solidFill>
              </a:rPr>
              <a:t>! There is an unrelated error somewhere else in the project that needs to be fixed ASAP!</a:t>
            </a:r>
          </a:p>
          <a:p>
            <a:r>
              <a:rPr lang="en-US" sz="1800" dirty="0" smtClean="0">
                <a:solidFill>
                  <a:schemeClr val="bg1"/>
                </a:solidFill>
              </a:rPr>
              <a:t>5.Save </a:t>
            </a:r>
            <a:r>
              <a:rPr lang="en-US" sz="1800" dirty="0">
                <a:solidFill>
                  <a:schemeClr val="bg1"/>
                </a:solidFill>
              </a:rPr>
              <a:t>all your files, making a note of the names of the copies you were working </a:t>
            </a:r>
            <a:r>
              <a:rPr lang="en-US" sz="1800" dirty="0" smtClean="0">
                <a:solidFill>
                  <a:schemeClr val="bg1"/>
                </a:solidFill>
              </a:rPr>
              <a:t>on. Work </a:t>
            </a:r>
            <a:r>
              <a:rPr lang="en-US" sz="1800" dirty="0">
                <a:solidFill>
                  <a:schemeClr val="bg1"/>
                </a:solidFill>
              </a:rPr>
              <a:t>on the unrelated error and update the code to fix </a:t>
            </a:r>
            <a:r>
              <a:rPr lang="en-US" sz="1800" dirty="0" smtClean="0">
                <a:solidFill>
                  <a:schemeClr val="bg1"/>
                </a:solidFill>
              </a:rPr>
              <a:t>it.</a:t>
            </a:r>
          </a:p>
          <a:p>
            <a:r>
              <a:rPr lang="en-US" sz="1800" dirty="0" smtClean="0">
                <a:solidFill>
                  <a:schemeClr val="bg1"/>
                </a:solidFill>
              </a:rPr>
              <a:t>6. Go </a:t>
            </a:r>
            <a:r>
              <a:rPr lang="en-US" sz="1800" dirty="0">
                <a:solidFill>
                  <a:schemeClr val="bg1"/>
                </a:solidFill>
              </a:rPr>
              <a:t>back to the design, and finish the work </a:t>
            </a:r>
            <a:r>
              <a:rPr lang="en-US" sz="1800" dirty="0" smtClean="0">
                <a:solidFill>
                  <a:schemeClr val="bg1"/>
                </a:solidFill>
              </a:rPr>
              <a:t>there. Copy </a:t>
            </a:r>
            <a:r>
              <a:rPr lang="en-US" sz="1800" dirty="0">
                <a:solidFill>
                  <a:schemeClr val="bg1"/>
                </a:solidFill>
              </a:rPr>
              <a:t>the code or rename the files, so the updated design is on the live version</a:t>
            </a:r>
          </a:p>
          <a:p>
            <a:r>
              <a:rPr lang="en-US" sz="1800" dirty="0">
                <a:solidFill>
                  <a:schemeClr val="bg1"/>
                </a:solidFill>
              </a:rPr>
              <a:t>(2 weeks later, you realize that the unrelated error was not fixed in the new design version because you copied the files before the fix</a:t>
            </a:r>
            <a:r>
              <a:rPr lang="en-US" sz="1800" dirty="0" smtClean="0">
                <a:solidFill>
                  <a:schemeClr val="bg1"/>
                </a:solidFill>
              </a:rPr>
              <a:t>)</a:t>
            </a:r>
          </a:p>
          <a:p>
            <a:endParaRPr lang="en-US" sz="1800" dirty="0">
              <a:solidFill>
                <a:schemeClr val="bg1"/>
              </a:solidFill>
            </a:endParaRPr>
          </a:p>
          <a:p>
            <a:r>
              <a:rPr lang="en-US" sz="1800" b="1" dirty="0">
                <a:solidFill>
                  <a:schemeClr val="bg1"/>
                </a:solidFill>
              </a:rPr>
              <a:t>With Git</a:t>
            </a:r>
            <a:r>
              <a:rPr lang="en-US" sz="1800" b="1" dirty="0" smtClean="0">
                <a:solidFill>
                  <a:schemeClr val="bg1"/>
                </a:solidFill>
              </a:rPr>
              <a:t>:</a:t>
            </a:r>
            <a:endParaRPr lang="en-US" sz="1800" b="1" dirty="0">
              <a:solidFill>
                <a:schemeClr val="bg1"/>
              </a:solidFill>
            </a:endParaRPr>
          </a:p>
          <a:p>
            <a:r>
              <a:rPr lang="en-US" sz="1800" dirty="0" smtClean="0">
                <a:solidFill>
                  <a:schemeClr val="bg1"/>
                </a:solidFill>
              </a:rPr>
              <a:t>1.With </a:t>
            </a:r>
            <a:r>
              <a:rPr lang="en-US" sz="1800" dirty="0">
                <a:solidFill>
                  <a:schemeClr val="bg1"/>
                </a:solidFill>
              </a:rPr>
              <a:t>a new branch called new-design, edit the code directly without impacting the main branch</a:t>
            </a:r>
          </a:p>
          <a:p>
            <a:r>
              <a:rPr lang="en-US" sz="1800" dirty="0" smtClean="0">
                <a:solidFill>
                  <a:schemeClr val="bg1"/>
                </a:solidFill>
              </a:rPr>
              <a:t>2.EMERGENCY</a:t>
            </a:r>
            <a:r>
              <a:rPr lang="en-US" sz="1800" dirty="0">
                <a:solidFill>
                  <a:schemeClr val="bg1"/>
                </a:solidFill>
              </a:rPr>
              <a:t>! There is an unrelated error somewhere else in the project that needs to be fixed ASAP!</a:t>
            </a:r>
          </a:p>
          <a:p>
            <a:r>
              <a:rPr lang="en-US" sz="1800" dirty="0" smtClean="0">
                <a:solidFill>
                  <a:schemeClr val="bg1"/>
                </a:solidFill>
              </a:rPr>
              <a:t>3.Create </a:t>
            </a:r>
            <a:r>
              <a:rPr lang="en-US" sz="1800" dirty="0">
                <a:solidFill>
                  <a:schemeClr val="bg1"/>
                </a:solidFill>
              </a:rPr>
              <a:t>a new branch from the main project called </a:t>
            </a:r>
            <a:r>
              <a:rPr lang="en-US" sz="1800" dirty="0" smtClean="0">
                <a:solidFill>
                  <a:schemeClr val="bg1"/>
                </a:solidFill>
              </a:rPr>
              <a:t>small-error-fix. Fix </a:t>
            </a:r>
            <a:r>
              <a:rPr lang="en-US" sz="1800" dirty="0">
                <a:solidFill>
                  <a:schemeClr val="bg1"/>
                </a:solidFill>
              </a:rPr>
              <a:t>the unrelated error and merge the small-error-fix branch with the main branch</a:t>
            </a:r>
          </a:p>
          <a:p>
            <a:r>
              <a:rPr lang="en-US" sz="1800" dirty="0" smtClean="0">
                <a:solidFill>
                  <a:schemeClr val="bg1"/>
                </a:solidFill>
              </a:rPr>
              <a:t>4.You </a:t>
            </a:r>
            <a:r>
              <a:rPr lang="en-US" sz="1800" dirty="0">
                <a:solidFill>
                  <a:schemeClr val="bg1"/>
                </a:solidFill>
              </a:rPr>
              <a:t>go back to the new-design branch, and finish the work </a:t>
            </a:r>
            <a:r>
              <a:rPr lang="en-US" sz="1800" dirty="0" smtClean="0">
                <a:solidFill>
                  <a:schemeClr val="bg1"/>
                </a:solidFill>
              </a:rPr>
              <a:t>there. Merge </a:t>
            </a:r>
            <a:r>
              <a:rPr lang="en-US" sz="1800" dirty="0">
                <a:solidFill>
                  <a:schemeClr val="bg1"/>
                </a:solidFill>
              </a:rPr>
              <a:t>the new-design branch with main (getting alerted to the small error fix that you were </a:t>
            </a:r>
            <a:r>
              <a:rPr lang="en-US" sz="1800" dirty="0" smtClean="0">
                <a:solidFill>
                  <a:schemeClr val="bg1"/>
                </a:solidFill>
              </a:rPr>
              <a:t>missing). Branches </a:t>
            </a:r>
            <a:r>
              <a:rPr lang="en-US" sz="1800" dirty="0">
                <a:solidFill>
                  <a:schemeClr val="bg1"/>
                </a:solidFill>
              </a:rPr>
              <a:t>allow you to work on different parts of a project without impacting the main branch.</a:t>
            </a:r>
          </a:p>
          <a:p>
            <a:endParaRPr lang="en-US" sz="1800" dirty="0">
              <a:solidFill>
                <a:schemeClr val="bg1"/>
              </a:solidFill>
            </a:endParaRPr>
          </a:p>
          <a:p>
            <a:r>
              <a:rPr lang="en-US" sz="1800" dirty="0">
                <a:solidFill>
                  <a:schemeClr val="bg1"/>
                </a:solidFill>
              </a:rPr>
              <a:t>When the work is complete, a branch can be merged with the main </a:t>
            </a:r>
            <a:r>
              <a:rPr lang="en-US" sz="1800" dirty="0" smtClean="0">
                <a:solidFill>
                  <a:schemeClr val="bg1"/>
                </a:solidFill>
              </a:rPr>
              <a:t>project. You </a:t>
            </a:r>
            <a:r>
              <a:rPr lang="en-US" sz="1800" dirty="0">
                <a:solidFill>
                  <a:schemeClr val="bg1"/>
                </a:solidFill>
              </a:rPr>
              <a:t>can even switch between branches and work on different projects without them interfering with each </a:t>
            </a:r>
            <a:r>
              <a:rPr lang="en-US" sz="1800" dirty="0" smtClean="0">
                <a:solidFill>
                  <a:schemeClr val="bg1"/>
                </a:solidFill>
              </a:rPr>
              <a:t>other. Branching </a:t>
            </a:r>
            <a:r>
              <a:rPr lang="en-US" sz="1800" dirty="0">
                <a:solidFill>
                  <a:schemeClr val="bg1"/>
                </a:solidFill>
              </a:rPr>
              <a:t>in Git is very lightweight and fast!</a:t>
            </a:r>
          </a:p>
          <a:p>
            <a:endParaRPr lang="en-US" dirty="0"/>
          </a:p>
        </p:txBody>
      </p:sp>
    </p:spTree>
    <p:extLst>
      <p:ext uri="{BB962C8B-B14F-4D97-AF65-F5344CB8AC3E}">
        <p14:creationId xmlns:p14="http://schemas.microsoft.com/office/powerpoint/2010/main" val="161510628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1161142" y="400050"/>
            <a:ext cx="15486743" cy="12187952"/>
          </a:xfrm>
          <a:prstGeom prst="rect">
            <a:avLst/>
          </a:prstGeom>
        </p:spPr>
        <p:txBody>
          <a:bodyPr wrap="square">
            <a:spAutoFit/>
          </a:bodyPr>
          <a:lstStyle/>
          <a:p>
            <a:r>
              <a:rPr lang="en-IN" sz="1800" b="1" dirty="0">
                <a:solidFill>
                  <a:schemeClr val="bg1"/>
                </a:solidFill>
              </a:rPr>
              <a:t>New Git </a:t>
            </a:r>
            <a:r>
              <a:rPr lang="en-IN" sz="1800" b="1" dirty="0" smtClean="0">
                <a:solidFill>
                  <a:schemeClr val="bg1"/>
                </a:solidFill>
              </a:rPr>
              <a:t>Branch</a:t>
            </a:r>
            <a:endParaRPr lang="en-IN" sz="1800" dirty="0">
              <a:solidFill>
                <a:schemeClr val="bg1"/>
              </a:solidFill>
            </a:endParaRPr>
          </a:p>
          <a:p>
            <a:r>
              <a:rPr lang="en-US" sz="1800" dirty="0">
                <a:solidFill>
                  <a:schemeClr val="bg1"/>
                </a:solidFill>
              </a:rPr>
              <a:t>We are working in our local repository, and we do not want to disturb or possibly wreck the main </a:t>
            </a:r>
            <a:r>
              <a:rPr lang="en-US" sz="1800" dirty="0" smtClean="0">
                <a:solidFill>
                  <a:schemeClr val="bg1"/>
                </a:solidFill>
              </a:rPr>
              <a:t>project. So </a:t>
            </a:r>
            <a:r>
              <a:rPr lang="en-US" sz="1800" dirty="0">
                <a:solidFill>
                  <a:schemeClr val="bg1"/>
                </a:solidFill>
              </a:rPr>
              <a:t>we create a new branch</a:t>
            </a:r>
            <a:r>
              <a:rPr lang="en-US" dirty="0" smtClean="0"/>
              <a:t>::</a:t>
            </a:r>
          </a:p>
          <a:p>
            <a:endParaRPr lang="en-IN" sz="1800" dirty="0" smtClean="0">
              <a:solidFill>
                <a:schemeClr val="bg1"/>
              </a:solidFill>
            </a:endParaRPr>
          </a:p>
          <a:p>
            <a:endParaRPr lang="en-IN" dirty="0"/>
          </a:p>
          <a:p>
            <a:r>
              <a:rPr lang="en-US" sz="1800" dirty="0">
                <a:solidFill>
                  <a:schemeClr val="bg1"/>
                </a:solidFill>
              </a:rPr>
              <a:t>Now we created a new branch called "hello-world-images</a:t>
            </a:r>
            <a:r>
              <a:rPr lang="en-US" sz="1800" dirty="0" smtClean="0">
                <a:solidFill>
                  <a:schemeClr val="bg1"/>
                </a:solidFill>
              </a:rPr>
              <a:t>"</a:t>
            </a:r>
            <a:endParaRPr lang="en-US" sz="1800" dirty="0">
              <a:solidFill>
                <a:schemeClr val="bg1"/>
              </a:solidFill>
            </a:endParaRPr>
          </a:p>
          <a:p>
            <a:r>
              <a:rPr lang="en-US" sz="1800" dirty="0">
                <a:solidFill>
                  <a:schemeClr val="bg1"/>
                </a:solidFill>
              </a:rPr>
              <a:t>Let's confirm that we have created a new branch</a:t>
            </a:r>
            <a:r>
              <a:rPr lang="en-US" sz="1800" dirty="0" smtClean="0">
                <a:solidFill>
                  <a:schemeClr val="bg1"/>
                </a:solidFill>
              </a:rPr>
              <a:t>:</a:t>
            </a:r>
            <a:endParaRPr lang="en-IN" sz="1800" dirty="0" smtClean="0">
              <a:solidFill>
                <a:schemeClr val="bg1"/>
              </a:solidFill>
            </a:endParaRPr>
          </a:p>
          <a:p>
            <a:endParaRPr lang="en-IN" sz="1800" dirty="0" smtClean="0">
              <a:solidFill>
                <a:schemeClr val="bg1"/>
              </a:solidFill>
            </a:endParaRPr>
          </a:p>
          <a:p>
            <a:r>
              <a:rPr lang="en-US" sz="1800" dirty="0">
                <a:solidFill>
                  <a:schemeClr val="bg1"/>
                </a:solidFill>
              </a:rPr>
              <a:t>We can see the new branch with the name "hello-world-images", but the * beside master specifies that we are currently on that branch</a:t>
            </a:r>
            <a:r>
              <a:rPr lang="en-US" sz="1800" dirty="0" smtClean="0">
                <a:solidFill>
                  <a:schemeClr val="bg1"/>
                </a:solidFill>
              </a:rPr>
              <a:t>.</a:t>
            </a:r>
            <a:endParaRPr lang="en-US" sz="1800" dirty="0">
              <a:solidFill>
                <a:schemeClr val="bg1"/>
              </a:solidFill>
            </a:endParaRPr>
          </a:p>
          <a:p>
            <a:r>
              <a:rPr lang="en-US" sz="1800" dirty="0">
                <a:solidFill>
                  <a:schemeClr val="bg1"/>
                </a:solidFill>
              </a:rPr>
              <a:t>checkout is the command used to check out a branch. Moving us from the current branch, to the one specified at the end of the command</a:t>
            </a:r>
            <a:r>
              <a:rPr lang="en-US" sz="1800" dirty="0" smtClean="0">
                <a:solidFill>
                  <a:schemeClr val="bg1"/>
                </a:solidFill>
              </a:rPr>
              <a:t>:</a:t>
            </a:r>
            <a:endParaRPr lang="en-IN" dirty="0" smtClean="0"/>
          </a:p>
          <a:p>
            <a:r>
              <a:rPr lang="en-US" sz="1800" dirty="0">
                <a:solidFill>
                  <a:schemeClr val="bg1"/>
                </a:solidFill>
              </a:rPr>
              <a:t>Now we have moved our current workspace from the master branch</a:t>
            </a:r>
            <a:r>
              <a:rPr lang="en-US" sz="1800" dirty="0" smtClean="0">
                <a:solidFill>
                  <a:schemeClr val="bg1"/>
                </a:solidFill>
              </a:rPr>
              <a:t>,</a:t>
            </a:r>
          </a:p>
          <a:p>
            <a:r>
              <a:rPr lang="en-US" sz="1800" dirty="0" smtClean="0">
                <a:solidFill>
                  <a:schemeClr val="bg1"/>
                </a:solidFill>
              </a:rPr>
              <a:t> </a:t>
            </a:r>
            <a:r>
              <a:rPr lang="en-US" sz="1800" dirty="0">
                <a:solidFill>
                  <a:schemeClr val="bg1"/>
                </a:solidFill>
              </a:rPr>
              <a:t>to the new </a:t>
            </a:r>
            <a:r>
              <a:rPr lang="en-US" sz="1800" dirty="0" smtClean="0">
                <a:solidFill>
                  <a:schemeClr val="bg1"/>
                </a:solidFill>
              </a:rPr>
              <a:t>branch</a:t>
            </a:r>
          </a:p>
          <a:p>
            <a:endParaRPr lang="en-IN" sz="1800" dirty="0">
              <a:solidFill>
                <a:schemeClr val="bg1"/>
              </a:solidFill>
            </a:endParaRPr>
          </a:p>
          <a:p>
            <a:r>
              <a:rPr lang="en-US" sz="1800" dirty="0">
                <a:solidFill>
                  <a:schemeClr val="bg1"/>
                </a:solidFill>
              </a:rPr>
              <a:t>We have made changes to a file and added a new file in the working directory (same directory as the main branch).</a:t>
            </a:r>
            <a:endParaRPr lang="en-IN" sz="1800" dirty="0" smtClean="0">
              <a:solidFill>
                <a:schemeClr val="bg1"/>
              </a:solidFill>
            </a:endParaRPr>
          </a:p>
          <a:p>
            <a:r>
              <a:rPr lang="en-US" sz="1800" dirty="0">
                <a:solidFill>
                  <a:schemeClr val="bg1"/>
                </a:solidFill>
              </a:rPr>
              <a:t>Using --all instead of individual filenames will Stage all changed (new, modified, and deleted) files</a:t>
            </a:r>
            <a:r>
              <a:rPr lang="en-US" sz="1800" dirty="0" smtClean="0">
                <a:solidFill>
                  <a:schemeClr val="bg1"/>
                </a:solidFill>
              </a:rPr>
              <a:t>.</a:t>
            </a:r>
          </a:p>
          <a:p>
            <a:r>
              <a:rPr lang="en-US" sz="1800" dirty="0">
                <a:solidFill>
                  <a:schemeClr val="bg1"/>
                </a:solidFill>
              </a:rPr>
              <a:t>We are happy with our changes. So we will commit them to the branch: Now we have a new branch, that is different from the master branch</a:t>
            </a:r>
            <a:r>
              <a:rPr lang="en-US" sz="1800" dirty="0" smtClean="0">
                <a:solidFill>
                  <a:schemeClr val="bg1"/>
                </a:solidFill>
              </a:rPr>
              <a:t>.</a:t>
            </a:r>
          </a:p>
          <a:p>
            <a:r>
              <a:rPr lang="en-US" sz="1800" dirty="0">
                <a:solidFill>
                  <a:schemeClr val="bg1"/>
                </a:solidFill>
              </a:rPr>
              <a:t>Note: Using the -b option on checkout will create a new branch, and move to it, if it does not </a:t>
            </a:r>
            <a:r>
              <a:rPr lang="en-US" sz="1800" dirty="0" smtClean="0">
                <a:solidFill>
                  <a:schemeClr val="bg1"/>
                </a:solidFill>
              </a:rPr>
              <a:t>exist.</a:t>
            </a:r>
          </a:p>
          <a:p>
            <a:endParaRPr lang="en-IN" sz="1800" dirty="0">
              <a:solidFill>
                <a:schemeClr val="bg1"/>
              </a:solidFill>
            </a:endParaRP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US" sz="1800" b="1" dirty="0">
                <a:solidFill>
                  <a:schemeClr val="bg1"/>
                </a:solidFill>
              </a:rPr>
              <a:t>Switching Between Branches</a:t>
            </a:r>
          </a:p>
          <a:p>
            <a:r>
              <a:rPr lang="en-US" sz="1800" dirty="0">
                <a:solidFill>
                  <a:schemeClr val="bg1"/>
                </a:solidFill>
              </a:rPr>
              <a:t>Now let's see just how quick and easy it is to work with different branches, and how well it works</a:t>
            </a:r>
            <a:r>
              <a:rPr lang="en-US" sz="1800" dirty="0" smtClean="0">
                <a:solidFill>
                  <a:schemeClr val="bg1"/>
                </a:solidFill>
              </a:rPr>
              <a:t>.</a:t>
            </a:r>
            <a:endParaRPr lang="en-US" sz="1800" dirty="0">
              <a:solidFill>
                <a:schemeClr val="bg1"/>
              </a:solidFill>
            </a:endParaRPr>
          </a:p>
          <a:p>
            <a:r>
              <a:rPr lang="en-US" sz="1800" dirty="0">
                <a:solidFill>
                  <a:schemeClr val="bg1"/>
                </a:solidFill>
              </a:rPr>
              <a:t>We are currently on the branch hello-world-images. We added an image to this branch, so let's list the files in the current directory:</a:t>
            </a:r>
            <a:endParaRPr lang="en-IN" sz="1800" dirty="0">
              <a:solidFill>
                <a:schemeClr val="bg1"/>
              </a:solidFill>
            </a:endParaRPr>
          </a:p>
          <a:p>
            <a:endParaRPr lang="en-IN" sz="1800" dirty="0" smtClean="0">
              <a:solidFill>
                <a:schemeClr val="bg1"/>
              </a:solidFill>
            </a:endParaRPr>
          </a:p>
          <a:p>
            <a:endParaRPr lang="en-IN" sz="1800" dirty="0">
              <a:solidFill>
                <a:schemeClr val="bg1"/>
              </a:solidFill>
            </a:endParaRPr>
          </a:p>
          <a:p>
            <a:endParaRPr lang="en-IN" sz="1800" dirty="0" smtClean="0">
              <a:solidFill>
                <a:schemeClr val="bg1"/>
              </a:solidFill>
            </a:endParaRPr>
          </a:p>
          <a:p>
            <a:endParaRPr lang="en-IN" sz="1800" dirty="0" smtClean="0">
              <a:solidFill>
                <a:schemeClr val="bg1"/>
              </a:solidFill>
            </a:endParaRPr>
          </a:p>
          <a:p>
            <a:r>
              <a:rPr lang="en-US" sz="1800" dirty="0">
                <a:solidFill>
                  <a:schemeClr val="bg1"/>
                </a:solidFill>
              </a:rPr>
              <a:t>We can see the new file img_hello_world.jpg, and if we open the html file, we can see the code has been altered. All is as it should be</a:t>
            </a:r>
            <a:r>
              <a:rPr lang="en-US" sz="1800" dirty="0" smtClean="0">
                <a:solidFill>
                  <a:schemeClr val="bg1"/>
                </a:solidFill>
              </a:rPr>
              <a:t>.</a:t>
            </a:r>
            <a:endParaRPr lang="en-US" sz="1800" dirty="0">
              <a:solidFill>
                <a:schemeClr val="bg1"/>
              </a:solidFill>
            </a:endParaRPr>
          </a:p>
          <a:p>
            <a:r>
              <a:rPr lang="en-US" sz="1800" dirty="0" smtClean="0">
                <a:solidFill>
                  <a:schemeClr val="bg1"/>
                </a:solidFill>
              </a:rPr>
              <a:t>      Now</a:t>
            </a:r>
            <a:r>
              <a:rPr lang="en-US" sz="1800" dirty="0">
                <a:solidFill>
                  <a:schemeClr val="bg1"/>
                </a:solidFill>
              </a:rPr>
              <a:t>, let's see what happens when we change branch to master</a:t>
            </a:r>
            <a:endParaRPr lang="en-IN" sz="1800" dirty="0">
              <a:solidFill>
                <a:schemeClr val="bg1"/>
              </a:solidFill>
            </a:endParaRP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err="1" smtClean="0"/>
              <a:t>nch</a:t>
            </a:r>
            <a:endParaRPr lang="en-IN" dirty="0"/>
          </a:p>
        </p:txBody>
      </p:sp>
      <p:pic>
        <p:nvPicPr>
          <p:cNvPr id="3" name="Picture 2"/>
          <p:cNvPicPr>
            <a:picLocks noChangeAspect="1"/>
          </p:cNvPicPr>
          <p:nvPr/>
        </p:nvPicPr>
        <p:blipFill>
          <a:blip r:embed="rId3"/>
          <a:stretch>
            <a:fillRect/>
          </a:stretch>
        </p:blipFill>
        <p:spPr>
          <a:xfrm>
            <a:off x="1161142" y="1083729"/>
            <a:ext cx="5943600" cy="323850"/>
          </a:xfrm>
          <a:prstGeom prst="rect">
            <a:avLst/>
          </a:prstGeom>
        </p:spPr>
      </p:pic>
      <p:pic>
        <p:nvPicPr>
          <p:cNvPr id="4" name="Picture 3"/>
          <p:cNvPicPr>
            <a:picLocks noChangeAspect="1"/>
          </p:cNvPicPr>
          <p:nvPr/>
        </p:nvPicPr>
        <p:blipFill>
          <a:blip r:embed="rId4"/>
          <a:stretch>
            <a:fillRect/>
          </a:stretch>
        </p:blipFill>
        <p:spPr>
          <a:xfrm>
            <a:off x="7747227" y="1498826"/>
            <a:ext cx="4791075" cy="568099"/>
          </a:xfrm>
          <a:prstGeom prst="rect">
            <a:avLst/>
          </a:prstGeom>
        </p:spPr>
      </p:pic>
      <p:pic>
        <p:nvPicPr>
          <p:cNvPr id="5" name="Picture 4"/>
          <p:cNvPicPr>
            <a:picLocks noChangeAspect="1"/>
          </p:cNvPicPr>
          <p:nvPr/>
        </p:nvPicPr>
        <p:blipFill>
          <a:blip r:embed="rId5"/>
          <a:stretch>
            <a:fillRect/>
          </a:stretch>
        </p:blipFill>
        <p:spPr>
          <a:xfrm>
            <a:off x="8904513" y="2921186"/>
            <a:ext cx="6972300" cy="647700"/>
          </a:xfrm>
          <a:prstGeom prst="rect">
            <a:avLst/>
          </a:prstGeom>
        </p:spPr>
      </p:pic>
      <p:pic>
        <p:nvPicPr>
          <p:cNvPr id="6" name="Picture 5"/>
          <p:cNvPicPr>
            <a:picLocks noChangeAspect="1"/>
          </p:cNvPicPr>
          <p:nvPr/>
        </p:nvPicPr>
        <p:blipFill>
          <a:blip r:embed="rId6"/>
          <a:stretch>
            <a:fillRect/>
          </a:stretch>
        </p:blipFill>
        <p:spPr>
          <a:xfrm>
            <a:off x="1194025" y="4832080"/>
            <a:ext cx="5877833" cy="1480397"/>
          </a:xfrm>
          <a:prstGeom prst="rect">
            <a:avLst/>
          </a:prstGeom>
        </p:spPr>
      </p:pic>
      <p:pic>
        <p:nvPicPr>
          <p:cNvPr id="7" name="Picture 6"/>
          <p:cNvPicPr>
            <a:picLocks noChangeAspect="1"/>
          </p:cNvPicPr>
          <p:nvPr/>
        </p:nvPicPr>
        <p:blipFill>
          <a:blip r:embed="rId7"/>
          <a:stretch>
            <a:fillRect/>
          </a:stretch>
        </p:blipFill>
        <p:spPr>
          <a:xfrm>
            <a:off x="7458075" y="5017077"/>
            <a:ext cx="9058275" cy="1295400"/>
          </a:xfrm>
          <a:prstGeom prst="rect">
            <a:avLst/>
          </a:prstGeom>
        </p:spPr>
      </p:pic>
      <p:pic>
        <p:nvPicPr>
          <p:cNvPr id="8" name="Picture 7"/>
          <p:cNvPicPr>
            <a:picLocks noChangeAspect="1"/>
          </p:cNvPicPr>
          <p:nvPr/>
        </p:nvPicPr>
        <p:blipFill>
          <a:blip r:embed="rId8"/>
          <a:stretch>
            <a:fillRect/>
          </a:stretch>
        </p:blipFill>
        <p:spPr>
          <a:xfrm>
            <a:off x="1074964" y="7582040"/>
            <a:ext cx="9067800" cy="638175"/>
          </a:xfrm>
          <a:prstGeom prst="rect">
            <a:avLst/>
          </a:prstGeom>
        </p:spPr>
      </p:pic>
      <p:pic>
        <p:nvPicPr>
          <p:cNvPr id="9" name="Picture 8"/>
          <p:cNvPicPr>
            <a:picLocks noChangeAspect="1"/>
          </p:cNvPicPr>
          <p:nvPr/>
        </p:nvPicPr>
        <p:blipFill>
          <a:blip r:embed="rId9"/>
          <a:stretch>
            <a:fillRect/>
          </a:stretch>
        </p:blipFill>
        <p:spPr>
          <a:xfrm>
            <a:off x="10499724" y="7582040"/>
            <a:ext cx="5791200" cy="695325"/>
          </a:xfrm>
          <a:prstGeom prst="rect">
            <a:avLst/>
          </a:prstGeom>
        </p:spPr>
      </p:pic>
    </p:spTree>
    <p:extLst>
      <p:ext uri="{BB962C8B-B14F-4D97-AF65-F5344CB8AC3E}">
        <p14:creationId xmlns:p14="http://schemas.microsoft.com/office/powerpoint/2010/main" val="217373244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1047749" y="600075"/>
            <a:ext cx="15658193" cy="12126397"/>
          </a:xfrm>
          <a:prstGeom prst="rect">
            <a:avLst/>
          </a:prstGeom>
        </p:spPr>
        <p:txBody>
          <a:bodyPr wrap="square">
            <a:spAutoFit/>
          </a:bodyPr>
          <a:lstStyle/>
          <a:p>
            <a:r>
              <a:rPr lang="en-US" sz="1800" dirty="0">
                <a:solidFill>
                  <a:schemeClr val="bg1"/>
                </a:solidFill>
              </a:rPr>
              <a:t>The new image is not a part of this branch. List the files in the current directory </a:t>
            </a:r>
            <a:r>
              <a:rPr lang="en-US" sz="1800" dirty="0" smtClean="0">
                <a:solidFill>
                  <a:schemeClr val="bg1"/>
                </a:solidFill>
              </a:rPr>
              <a:t>again. img_hello_world.jpg </a:t>
            </a:r>
            <a:r>
              <a:rPr lang="en-US" sz="1800" dirty="0">
                <a:solidFill>
                  <a:schemeClr val="bg1"/>
                </a:solidFill>
              </a:rPr>
              <a:t>is no longer there! And if we open the html file, we can see the code reverted to what it was before the alteration.</a:t>
            </a:r>
            <a:endParaRPr lang="en-US" sz="1800" dirty="0" smtClean="0">
              <a:solidFill>
                <a:schemeClr val="bg1"/>
              </a:solidFill>
            </a:endParaRPr>
          </a:p>
          <a:p>
            <a:endParaRPr lang="en-US" dirty="0" smtClean="0"/>
          </a:p>
          <a:p>
            <a:endParaRPr lang="en-US" dirty="0"/>
          </a:p>
          <a:p>
            <a:r>
              <a:rPr lang="en-US" sz="1800" b="1" dirty="0">
                <a:solidFill>
                  <a:schemeClr val="bg1"/>
                </a:solidFill>
              </a:rPr>
              <a:t>Merge </a:t>
            </a:r>
            <a:r>
              <a:rPr lang="en-US" sz="1800" b="1" dirty="0" smtClean="0">
                <a:solidFill>
                  <a:schemeClr val="bg1"/>
                </a:solidFill>
              </a:rPr>
              <a:t>Branches</a:t>
            </a:r>
          </a:p>
          <a:p>
            <a:r>
              <a:rPr lang="en-US" sz="1800" dirty="0">
                <a:solidFill>
                  <a:schemeClr val="bg1"/>
                </a:solidFill>
              </a:rPr>
              <a:t>Since the emergency-fix branch came directly from master, and no other changes had been made to master while we were working, Git sees this as a continuation of master. So it can "Fast-forward", just pointing both master and emergency-fix to the same commit</a:t>
            </a:r>
            <a:r>
              <a:rPr lang="en-US" sz="1800" dirty="0" smtClean="0">
                <a:solidFill>
                  <a:schemeClr val="bg1"/>
                </a:solidFill>
              </a:rPr>
              <a:t>.</a:t>
            </a:r>
            <a:endParaRPr lang="en-US" sz="1800" dirty="0">
              <a:solidFill>
                <a:schemeClr val="bg1"/>
              </a:solidFill>
            </a:endParaRPr>
          </a:p>
          <a:p>
            <a:r>
              <a:rPr lang="en-US" sz="1800" dirty="0">
                <a:solidFill>
                  <a:schemeClr val="bg1"/>
                </a:solidFill>
              </a:rPr>
              <a:t>As master and emergency-fix are essentially the same now, we can delete emergency-fix, as it is no longer </a:t>
            </a:r>
            <a:r>
              <a:rPr lang="en-US" sz="1800" dirty="0" smtClean="0">
                <a:solidFill>
                  <a:schemeClr val="bg1"/>
                </a:solidFill>
              </a:rPr>
              <a:t>needed.</a:t>
            </a:r>
          </a:p>
          <a:p>
            <a:r>
              <a:rPr lang="en-US" sz="1800" b="1" dirty="0" smtClean="0">
                <a:solidFill>
                  <a:schemeClr val="bg1"/>
                </a:solidFill>
              </a:rPr>
              <a:t>It is done using </a:t>
            </a:r>
            <a:r>
              <a:rPr lang="en-US" sz="1800" b="1" dirty="0" err="1" smtClean="0">
                <a:solidFill>
                  <a:schemeClr val="bg1"/>
                </a:solidFill>
              </a:rPr>
              <a:t>git</a:t>
            </a:r>
            <a:r>
              <a:rPr lang="en-US" sz="1800" b="1" dirty="0" smtClean="0">
                <a:solidFill>
                  <a:schemeClr val="bg1"/>
                </a:solidFill>
              </a:rPr>
              <a:t> merge command.</a:t>
            </a:r>
          </a:p>
          <a:p>
            <a:endParaRPr lang="en-US" sz="1800" dirty="0" smtClean="0">
              <a:solidFill>
                <a:schemeClr val="bg1"/>
              </a:solidFill>
            </a:endParaRPr>
          </a:p>
          <a:p>
            <a:r>
              <a:rPr lang="en-US" sz="1800" b="1" dirty="0">
                <a:solidFill>
                  <a:schemeClr val="bg1"/>
                </a:solidFill>
              </a:rPr>
              <a:t>About merge conflicts</a:t>
            </a:r>
          </a:p>
          <a:p>
            <a:r>
              <a:rPr lang="en-US" sz="1800" dirty="0" smtClean="0">
                <a:solidFill>
                  <a:schemeClr val="bg1"/>
                </a:solidFill>
              </a:rPr>
              <a:t>Merge </a:t>
            </a:r>
            <a:r>
              <a:rPr lang="en-US" sz="1800" dirty="0">
                <a:solidFill>
                  <a:schemeClr val="bg1"/>
                </a:solidFill>
              </a:rPr>
              <a:t>conflicts happen when you merge branches that have competing commits, and Git needs your help to decide which changes to incorporate in the final merge. You must resolve all merge conflicts before you can merge a pull request on GitHub. If you have a merge conflict between the compare branch and base branch in your pull request, you can view a list of the files with conflicting changes above the Merge pull request button. The Merge pull request button is deactivated until you've resolved all conflicts between the compare branch and base branch</a:t>
            </a:r>
            <a:r>
              <a:rPr lang="en-US" sz="1800" dirty="0" smtClean="0">
                <a:solidFill>
                  <a:schemeClr val="bg1"/>
                </a:solidFill>
              </a:rPr>
              <a:t>.</a:t>
            </a:r>
          </a:p>
          <a:p>
            <a:endParaRPr lang="en-US" sz="1800" dirty="0">
              <a:solidFill>
                <a:schemeClr val="bg1"/>
              </a:solidFill>
            </a:endParaRPr>
          </a:p>
          <a:p>
            <a:r>
              <a:rPr lang="en-US" sz="1800" b="1" dirty="0" smtClean="0">
                <a:solidFill>
                  <a:schemeClr val="bg1"/>
                </a:solidFill>
              </a:rPr>
              <a:t>Suggested resources for further reading:</a:t>
            </a:r>
          </a:p>
          <a:p>
            <a:r>
              <a:rPr lang="en-US" sz="1800" dirty="0">
                <a:solidFill>
                  <a:schemeClr val="bg1"/>
                </a:solidFill>
                <a:hlinkClick r:id="rId3"/>
              </a:rPr>
              <a:t>https://</a:t>
            </a:r>
            <a:r>
              <a:rPr lang="en-US" sz="1800" dirty="0" smtClean="0">
                <a:solidFill>
                  <a:schemeClr val="bg1"/>
                </a:solidFill>
                <a:hlinkClick r:id="rId3"/>
              </a:rPr>
              <a:t>docs.github.com/en</a:t>
            </a:r>
            <a:endParaRPr lang="en-US" sz="1800" dirty="0" smtClean="0">
              <a:solidFill>
                <a:schemeClr val="bg1"/>
              </a:solidFill>
            </a:endParaRPr>
          </a:p>
          <a:p>
            <a:endParaRPr lang="en-US" sz="1800" dirty="0">
              <a:solidFill>
                <a:schemeClr val="bg1"/>
              </a:solidFill>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p:txBody>
      </p:sp>
      <p:pic>
        <p:nvPicPr>
          <p:cNvPr id="4" name="Picture 3"/>
          <p:cNvPicPr>
            <a:picLocks noChangeAspect="1"/>
          </p:cNvPicPr>
          <p:nvPr/>
        </p:nvPicPr>
        <p:blipFill>
          <a:blip r:embed="rId4"/>
          <a:stretch>
            <a:fillRect/>
          </a:stretch>
        </p:blipFill>
        <p:spPr>
          <a:xfrm>
            <a:off x="9315450" y="1095375"/>
            <a:ext cx="6667500" cy="714375"/>
          </a:xfrm>
          <a:prstGeom prst="rect">
            <a:avLst/>
          </a:prstGeom>
        </p:spPr>
      </p:pic>
    </p:spTree>
    <p:extLst>
      <p:ext uri="{BB962C8B-B14F-4D97-AF65-F5344CB8AC3E}">
        <p14:creationId xmlns:p14="http://schemas.microsoft.com/office/powerpoint/2010/main" val="325619701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102" name="Google Shape;129;p10" descr="Google Shape;129;p10"/>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pic>
        <p:nvPicPr>
          <p:cNvPr id="104" name="Google Shape;131;p10" descr="Google Shape;131;p10"/>
          <p:cNvPicPr>
            <a:picLocks noChangeAspect="1"/>
          </p:cNvPicPr>
          <p:nvPr/>
        </p:nvPicPr>
        <p:blipFill>
          <a:blip r:embed="rId3">
            <a:extLst/>
          </a:blip>
          <a:stretch>
            <a:fillRect/>
          </a:stretch>
        </p:blipFill>
        <p:spPr>
          <a:xfrm>
            <a:off x="7258048" y="2091445"/>
            <a:ext cx="3765973" cy="3752850"/>
          </a:xfrm>
          <a:prstGeom prst="rect">
            <a:avLst/>
          </a:prstGeom>
          <a:ln w="12700">
            <a:miter lim="400000"/>
          </a:ln>
        </p:spPr>
      </p:pic>
      <p:pic>
        <p:nvPicPr>
          <p:cNvPr id="105" name="Google Shape;132;p10" descr="Google Shape;132;p10"/>
          <p:cNvPicPr>
            <a:picLocks noChangeAspect="1"/>
          </p:cNvPicPr>
          <p:nvPr/>
        </p:nvPicPr>
        <p:blipFill>
          <a:blip r:embed="rId4">
            <a:extLst/>
          </a:blip>
          <a:stretch>
            <a:fillRect/>
          </a:stretch>
        </p:blipFill>
        <p:spPr>
          <a:xfrm>
            <a:off x="6610350" y="6762750"/>
            <a:ext cx="5067300" cy="904875"/>
          </a:xfrm>
          <a:prstGeom prst="rect">
            <a:avLst/>
          </a:prstGeom>
          <a:ln w="12700">
            <a:miter lim="400000"/>
          </a:ln>
        </p:spPr>
      </p:pic>
      <p:sp>
        <p:nvSpPr>
          <p:cNvPr id="109" name="Google Shape;136;p10"/>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110" name="Google Shape;137;p10"/>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112" name="Google Shape;139;p10"/>
          <p:cNvSpPr txBox="1"/>
          <p:nvPr/>
        </p:nvSpPr>
        <p:spPr>
          <a:xfrm>
            <a:off x="7483119" y="6868938"/>
            <a:ext cx="3315833"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ct val="125000"/>
              </a:lnSpc>
              <a:defRPr sz="3600">
                <a:solidFill>
                  <a:srgbClr val="E5E1E6"/>
                </a:solidFill>
                <a:latin typeface="JetBrains Mono ExtraBold"/>
                <a:ea typeface="JetBrains Mono ExtraBold"/>
                <a:cs typeface="JetBrains Mono ExtraBold"/>
                <a:sym typeface="JetBrains Mono ExtraBold"/>
              </a:defRPr>
            </a:lvl1pPr>
          </a:lstStyle>
          <a:p>
            <a:r>
              <a:rPr lang="en-IN" dirty="0" smtClean="0"/>
              <a:t>Intro to GitHub</a:t>
            </a:r>
            <a:endParaRPr dirty="0"/>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1047749" y="600075"/>
            <a:ext cx="15658193" cy="12218730"/>
          </a:xfrm>
          <a:prstGeom prst="rect">
            <a:avLst/>
          </a:prstGeom>
        </p:spPr>
        <p:txBody>
          <a:bodyPr wrap="square">
            <a:spAutoFit/>
          </a:bodyPr>
          <a:lstStyle/>
          <a:p>
            <a:r>
              <a:rPr lang="en-US" sz="1800" b="1" dirty="0">
                <a:solidFill>
                  <a:schemeClr val="bg1"/>
                </a:solidFill>
              </a:rPr>
              <a:t>GitHub Account</a:t>
            </a:r>
          </a:p>
          <a:p>
            <a:r>
              <a:rPr lang="en-US" sz="1800" b="1" dirty="0" smtClean="0">
                <a:solidFill>
                  <a:schemeClr val="bg1"/>
                </a:solidFill>
              </a:rPr>
              <a:t>1.Go </a:t>
            </a:r>
            <a:r>
              <a:rPr lang="en-US" sz="1800" b="1" dirty="0">
                <a:solidFill>
                  <a:schemeClr val="bg1"/>
                </a:solidFill>
              </a:rPr>
              <a:t>to GitHub and sign up for an account: </a:t>
            </a:r>
            <a:r>
              <a:rPr lang="en-US" sz="1800" b="1" dirty="0">
                <a:solidFill>
                  <a:schemeClr val="bg1"/>
                </a:solidFill>
                <a:hlinkClick r:id="rId3"/>
              </a:rPr>
              <a:t>https://github.com</a:t>
            </a:r>
            <a:r>
              <a:rPr lang="en-US" sz="1800" b="1" dirty="0" smtClean="0">
                <a:solidFill>
                  <a:schemeClr val="bg1"/>
                </a:solidFill>
                <a:hlinkClick r:id="rId3"/>
              </a:rPr>
              <a:t>/</a:t>
            </a:r>
            <a:endParaRPr lang="en-US" sz="1800" b="1" dirty="0" smtClean="0">
              <a:solidFill>
                <a:schemeClr val="bg1"/>
              </a:solidFill>
            </a:endParaRPr>
          </a:p>
          <a:p>
            <a:r>
              <a:rPr lang="en-US" sz="1800" dirty="0" smtClean="0">
                <a:solidFill>
                  <a:schemeClr val="bg1"/>
                </a:solidFill>
              </a:rPr>
              <a:t>2.Create </a:t>
            </a:r>
            <a:r>
              <a:rPr lang="en-US" sz="1800" dirty="0">
                <a:solidFill>
                  <a:schemeClr val="bg1"/>
                </a:solidFill>
              </a:rPr>
              <a:t>a Repository on </a:t>
            </a:r>
            <a:r>
              <a:rPr lang="en-US" sz="1800" dirty="0" smtClean="0">
                <a:solidFill>
                  <a:schemeClr val="bg1"/>
                </a:solidFill>
              </a:rPr>
              <a:t>GitHub- Now </a:t>
            </a:r>
            <a:r>
              <a:rPr lang="en-US" sz="1800" dirty="0">
                <a:solidFill>
                  <a:schemeClr val="bg1"/>
                </a:solidFill>
              </a:rPr>
              <a:t>that you have made a GitHub account, sign in, and create a new </a:t>
            </a:r>
            <a:r>
              <a:rPr lang="en-US" sz="1800" dirty="0" smtClean="0">
                <a:solidFill>
                  <a:schemeClr val="bg1"/>
                </a:solidFill>
              </a:rPr>
              <a:t>Repo using the plus sign at the corner &amp; </a:t>
            </a:r>
            <a:r>
              <a:rPr lang="en-US" sz="1800" dirty="0">
                <a:solidFill>
                  <a:schemeClr val="bg1"/>
                </a:solidFill>
              </a:rPr>
              <a:t>fill in the relevant details:</a:t>
            </a:r>
            <a:endParaRPr lang="en-US" sz="1800" dirty="0" smtClean="0">
              <a:solidFill>
                <a:schemeClr val="bg1"/>
              </a:solidFill>
            </a:endParaRPr>
          </a:p>
          <a:p>
            <a:r>
              <a:rPr lang="en-US" sz="1800" dirty="0">
                <a:solidFill>
                  <a:schemeClr val="bg1"/>
                </a:solidFill>
              </a:rPr>
              <a:t>3. We will go over the different options and what they mean later. But for now, choose Public (if you want the repo to be viewable for anyone) or Private (if you want to choose who should be able to view the repo). Either way, you will be able to choose who can contribute to the repo</a:t>
            </a:r>
            <a:r>
              <a:rPr lang="en-US" sz="1800" dirty="0" smtClean="0">
                <a:solidFill>
                  <a:schemeClr val="bg1"/>
                </a:solidFill>
              </a:rPr>
              <a:t>.</a:t>
            </a:r>
            <a:endParaRPr lang="en-US" sz="1800" dirty="0">
              <a:solidFill>
                <a:schemeClr val="bg1"/>
              </a:solidFill>
            </a:endParaRPr>
          </a:p>
          <a:p>
            <a:r>
              <a:rPr lang="en-US" sz="1800" dirty="0">
                <a:solidFill>
                  <a:schemeClr val="bg1"/>
                </a:solidFill>
              </a:rPr>
              <a:t>Then click "Create repository".</a:t>
            </a:r>
          </a:p>
          <a:p>
            <a:r>
              <a:rPr lang="en-US" sz="1800" b="1" dirty="0">
                <a:solidFill>
                  <a:schemeClr val="bg1"/>
                </a:solidFill>
              </a:rPr>
              <a:t>4. </a:t>
            </a:r>
            <a:r>
              <a:rPr lang="en-US" sz="1800" dirty="0">
                <a:solidFill>
                  <a:schemeClr val="bg1"/>
                </a:solidFill>
              </a:rPr>
              <a:t>Now we'll push the commit in your branch to your new GitHub repo. This allows other people to see the changes you've made. If they're approved by the repository's owner, the changes can then be merged into the primary branch</a:t>
            </a:r>
            <a:r>
              <a:rPr lang="en-US" sz="1800" dirty="0" smtClean="0">
                <a:solidFill>
                  <a:schemeClr val="bg1"/>
                </a:solidFill>
              </a:rPr>
              <a:t>.</a:t>
            </a:r>
            <a:endParaRPr lang="en-US" sz="1800" dirty="0">
              <a:solidFill>
                <a:schemeClr val="bg1"/>
              </a:solidFill>
            </a:endParaRPr>
          </a:p>
          <a:p>
            <a:r>
              <a:rPr lang="en-US" sz="1800" dirty="0">
                <a:solidFill>
                  <a:schemeClr val="bg1"/>
                </a:solidFill>
              </a:rPr>
              <a:t>To push changes onto a new branch on GitHub, you'll want to run </a:t>
            </a:r>
            <a:r>
              <a:rPr lang="en-US" sz="1800" dirty="0" err="1">
                <a:solidFill>
                  <a:schemeClr val="bg1"/>
                </a:solidFill>
              </a:rPr>
              <a:t>git</a:t>
            </a:r>
            <a:r>
              <a:rPr lang="en-US" sz="1800" dirty="0">
                <a:solidFill>
                  <a:schemeClr val="bg1"/>
                </a:solidFill>
              </a:rPr>
              <a:t> push origin yourbranchname. GitHub will automatically create the branch for you on the remote </a:t>
            </a:r>
            <a:r>
              <a:rPr lang="en-US" sz="1800" dirty="0" smtClean="0">
                <a:solidFill>
                  <a:schemeClr val="bg1"/>
                </a:solidFill>
              </a:rPr>
              <a:t>repository.</a:t>
            </a:r>
          </a:p>
          <a:p>
            <a:endParaRPr lang="en-US" sz="1800" dirty="0" smtClean="0">
              <a:solidFill>
                <a:schemeClr val="bg1"/>
              </a:solidFill>
            </a:endParaRPr>
          </a:p>
          <a:p>
            <a:r>
              <a:rPr lang="en-US" sz="1800" dirty="0">
                <a:solidFill>
                  <a:schemeClr val="bg1"/>
                </a:solidFill>
              </a:rPr>
              <a:t>You might be wondering what that "origin" word means in the command above. What happens is that when you clone a remote repository to your local machine, </a:t>
            </a:r>
            <a:r>
              <a:rPr lang="en-US" sz="1800" dirty="0" err="1">
                <a:solidFill>
                  <a:schemeClr val="bg1"/>
                </a:solidFill>
              </a:rPr>
              <a:t>git</a:t>
            </a:r>
            <a:r>
              <a:rPr lang="en-US" sz="1800" dirty="0">
                <a:solidFill>
                  <a:schemeClr val="bg1"/>
                </a:solidFill>
              </a:rPr>
              <a:t> creates an alias for you. In nearly all cases this alias is called "origin." It's essentially shorthand for the remote repository's URL. So, to push your changes to the remote repository, you could've used either the command: </a:t>
            </a:r>
            <a:r>
              <a:rPr lang="en-US" sz="1800" dirty="0" err="1">
                <a:solidFill>
                  <a:schemeClr val="bg1"/>
                </a:solidFill>
              </a:rPr>
              <a:t>git</a:t>
            </a:r>
            <a:r>
              <a:rPr lang="en-US" sz="1800" dirty="0">
                <a:solidFill>
                  <a:schemeClr val="bg1"/>
                </a:solidFill>
              </a:rPr>
              <a:t> push git@github.com:git/</a:t>
            </a:r>
            <a:r>
              <a:rPr lang="en-US" sz="1800" dirty="0" err="1">
                <a:solidFill>
                  <a:schemeClr val="bg1"/>
                </a:solidFill>
              </a:rPr>
              <a:t>git.git</a:t>
            </a:r>
            <a:r>
              <a:rPr lang="en-US" sz="1800" dirty="0">
                <a:solidFill>
                  <a:schemeClr val="bg1"/>
                </a:solidFill>
              </a:rPr>
              <a:t> yourbranchname or </a:t>
            </a:r>
            <a:r>
              <a:rPr lang="en-US" sz="1800" dirty="0" err="1">
                <a:solidFill>
                  <a:schemeClr val="bg1"/>
                </a:solidFill>
              </a:rPr>
              <a:t>git</a:t>
            </a:r>
            <a:r>
              <a:rPr lang="en-US" sz="1800" dirty="0">
                <a:solidFill>
                  <a:schemeClr val="bg1"/>
                </a:solidFill>
              </a:rPr>
              <a:t> push origin </a:t>
            </a:r>
            <a:r>
              <a:rPr lang="en-US" sz="1800" dirty="0" smtClean="0">
                <a:solidFill>
                  <a:schemeClr val="bg1"/>
                </a:solidFill>
              </a:rPr>
              <a:t>yourbranchname. (</a:t>
            </a:r>
            <a:r>
              <a:rPr lang="en-US" sz="1800" dirty="0">
                <a:solidFill>
                  <a:schemeClr val="bg1"/>
                </a:solidFill>
              </a:rPr>
              <a:t>If this is your first time using GitHub locally, it might prompt you to log in with your GitHub username and password</a:t>
            </a:r>
            <a:r>
              <a:rPr lang="en-US" sz="1800" dirty="0" smtClean="0">
                <a:solidFill>
                  <a:schemeClr val="bg1"/>
                </a:solidFill>
              </a:rPr>
              <a:t>.)</a:t>
            </a:r>
            <a:endParaRPr lang="en-US" sz="1800" dirty="0">
              <a:solidFill>
                <a:schemeClr val="bg1"/>
              </a:solidFill>
            </a:endParaRPr>
          </a:p>
          <a:p>
            <a:r>
              <a:rPr lang="en-US" sz="1800" dirty="0">
                <a:solidFill>
                  <a:schemeClr val="bg1"/>
                </a:solidFill>
              </a:rPr>
              <a:t>If you refresh the GitHub page, you'll see note saying a branch with your name has just been pushed into the repository. You can also click the 'branches' link to see your branch listed there</a:t>
            </a:r>
            <a:r>
              <a:rPr lang="en-US" sz="1800" dirty="0" smtClean="0">
                <a:solidFill>
                  <a:schemeClr val="bg1"/>
                </a:solidFill>
              </a:rPr>
              <a:t>.</a:t>
            </a:r>
          </a:p>
          <a:p>
            <a:endParaRPr lang="en-US" sz="1800"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dirty="0">
              <a:solidFill>
                <a:schemeClr val="bg1"/>
              </a:solidFill>
            </a:endParaRPr>
          </a:p>
          <a:p>
            <a:r>
              <a:rPr lang="en-US" sz="1800" dirty="0">
                <a:solidFill>
                  <a:schemeClr val="bg1"/>
                </a:solidFill>
              </a:rPr>
              <a:t>A pull request (or PR) is a way to alert a repo's owners that you want to make some changes to their code. It allows them to review the code and make sure it looks good before putting your changes on the primary branch</a:t>
            </a:r>
            <a:r>
              <a:rPr lang="en-US" sz="1800" dirty="0" smtClean="0">
                <a:solidFill>
                  <a:schemeClr val="bg1"/>
                </a:solidFill>
              </a:rPr>
              <a:t>.</a:t>
            </a:r>
            <a:endParaRPr lang="en-US" sz="1800" dirty="0">
              <a:solidFill>
                <a:schemeClr val="bg1"/>
              </a:solidFill>
            </a:endParaRPr>
          </a:p>
          <a:p>
            <a:r>
              <a:rPr lang="en-US" sz="1800" dirty="0">
                <a:solidFill>
                  <a:schemeClr val="bg1"/>
                </a:solidFill>
              </a:rPr>
              <a:t>This is what the PR page looks like before you've submitted it:</a:t>
            </a:r>
            <a:endParaRPr lang="en-US" sz="1800"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sz="1800" b="1" dirty="0" smtClean="0">
              <a:solidFill>
                <a:schemeClr val="bg1"/>
              </a:solidFill>
            </a:endParaRPr>
          </a:p>
          <a:p>
            <a:endParaRPr lang="en-US" sz="1800" b="1" dirty="0">
              <a:solidFill>
                <a:schemeClr val="bg1"/>
              </a:solidFill>
            </a:endParaRPr>
          </a:p>
          <a:p>
            <a:endParaRPr lang="en-US" dirty="0"/>
          </a:p>
        </p:txBody>
      </p:sp>
      <p:pic>
        <p:nvPicPr>
          <p:cNvPr id="3" name="Picture 2"/>
          <p:cNvPicPr>
            <a:picLocks noChangeAspect="1"/>
          </p:cNvPicPr>
          <p:nvPr/>
        </p:nvPicPr>
        <p:blipFill>
          <a:blip r:embed="rId4"/>
          <a:stretch>
            <a:fillRect/>
          </a:stretch>
        </p:blipFill>
        <p:spPr>
          <a:xfrm>
            <a:off x="2844083" y="5972175"/>
            <a:ext cx="9241240" cy="1270453"/>
          </a:xfrm>
          <a:prstGeom prst="rect">
            <a:avLst/>
          </a:prstGeom>
        </p:spPr>
      </p:pic>
    </p:spTree>
    <p:extLst>
      <p:ext uri="{BB962C8B-B14F-4D97-AF65-F5344CB8AC3E}">
        <p14:creationId xmlns:p14="http://schemas.microsoft.com/office/powerpoint/2010/main" val="96970708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pic>
        <p:nvPicPr>
          <p:cNvPr id="2" name="Picture 1"/>
          <p:cNvPicPr>
            <a:picLocks noChangeAspect="1"/>
          </p:cNvPicPr>
          <p:nvPr/>
        </p:nvPicPr>
        <p:blipFill>
          <a:blip r:embed="rId3"/>
          <a:stretch>
            <a:fillRect/>
          </a:stretch>
        </p:blipFill>
        <p:spPr>
          <a:xfrm>
            <a:off x="1047750" y="400050"/>
            <a:ext cx="6952810" cy="4198070"/>
          </a:xfrm>
          <a:prstGeom prst="rect">
            <a:avLst/>
          </a:prstGeom>
        </p:spPr>
      </p:pic>
      <p:pic>
        <p:nvPicPr>
          <p:cNvPr id="3" name="Picture 2"/>
          <p:cNvPicPr>
            <a:picLocks noChangeAspect="1"/>
          </p:cNvPicPr>
          <p:nvPr/>
        </p:nvPicPr>
        <p:blipFill>
          <a:blip r:embed="rId4"/>
          <a:stretch>
            <a:fillRect/>
          </a:stretch>
        </p:blipFill>
        <p:spPr>
          <a:xfrm>
            <a:off x="8279546" y="400050"/>
            <a:ext cx="7938882" cy="4198069"/>
          </a:xfrm>
          <a:prstGeom prst="rect">
            <a:avLst/>
          </a:prstGeom>
        </p:spPr>
      </p:pic>
      <p:sp>
        <p:nvSpPr>
          <p:cNvPr id="4" name="Rectangle 3"/>
          <p:cNvSpPr/>
          <p:nvPr/>
        </p:nvSpPr>
        <p:spPr>
          <a:xfrm>
            <a:off x="1047750" y="4855295"/>
            <a:ext cx="15492133" cy="7017306"/>
          </a:xfrm>
          <a:prstGeom prst="rect">
            <a:avLst/>
          </a:prstGeom>
        </p:spPr>
        <p:txBody>
          <a:bodyPr wrap="square">
            <a:spAutoFit/>
          </a:bodyPr>
          <a:lstStyle/>
          <a:p>
            <a:r>
              <a:rPr lang="en-US" sz="1800" dirty="0">
                <a:solidFill>
                  <a:schemeClr val="bg1"/>
                </a:solidFill>
              </a:rPr>
              <a:t>Go ahead and click the green 'Merge pull request' button. This will merge your changes into the primary branch</a:t>
            </a:r>
            <a:r>
              <a:rPr lang="en-US" sz="1800" dirty="0" smtClean="0">
                <a:solidFill>
                  <a:schemeClr val="bg1"/>
                </a:solidFill>
              </a:rPr>
              <a:t>. You </a:t>
            </a:r>
            <a:r>
              <a:rPr lang="en-US" sz="1800" dirty="0">
                <a:solidFill>
                  <a:schemeClr val="bg1"/>
                </a:solidFill>
              </a:rPr>
              <a:t>can double check that your commits were merged by clicking on the 'Commits' link on the first page of your new </a:t>
            </a:r>
            <a:r>
              <a:rPr lang="en-US" sz="1800" dirty="0" smtClean="0">
                <a:solidFill>
                  <a:schemeClr val="bg1"/>
                </a:solidFill>
              </a:rPr>
              <a:t>repo. You </a:t>
            </a:r>
            <a:r>
              <a:rPr lang="en-US" sz="1800" dirty="0">
                <a:solidFill>
                  <a:schemeClr val="bg1"/>
                </a:solidFill>
              </a:rPr>
              <a:t>can also see the hash code of the commit on the right hand side. A hash code is a unique identifier for that specific commit. It's useful for referring to specific commits and when undoing changes (use the </a:t>
            </a:r>
            <a:r>
              <a:rPr lang="en-US" sz="1800" dirty="0" err="1">
                <a:solidFill>
                  <a:schemeClr val="bg1"/>
                </a:solidFill>
              </a:rPr>
              <a:t>git</a:t>
            </a:r>
            <a:r>
              <a:rPr lang="en-US" sz="1800" dirty="0">
                <a:solidFill>
                  <a:schemeClr val="bg1"/>
                </a:solidFill>
              </a:rPr>
              <a:t> revert &lt;hash code number&gt; command to backtrack).</a:t>
            </a:r>
          </a:p>
          <a:p>
            <a:endParaRPr lang="en-US" sz="1800" dirty="0" smtClean="0">
              <a:solidFill>
                <a:schemeClr val="bg1"/>
              </a:solidFill>
            </a:endParaRPr>
          </a:p>
          <a:p>
            <a:r>
              <a:rPr lang="en-US" sz="1800" dirty="0" smtClean="0">
                <a:solidFill>
                  <a:schemeClr val="bg1"/>
                </a:solidFill>
              </a:rPr>
              <a:t>The </a:t>
            </a:r>
            <a:r>
              <a:rPr lang="en-US" sz="1800" dirty="0">
                <a:solidFill>
                  <a:schemeClr val="bg1"/>
                </a:solidFill>
              </a:rPr>
              <a:t>commit you made in your branch and merged into the primary branch doesn't exist in the primary branch on your local machine</a:t>
            </a:r>
            <a:r>
              <a:rPr lang="en-US" sz="1800" dirty="0" smtClean="0">
                <a:solidFill>
                  <a:schemeClr val="bg1"/>
                </a:solidFill>
              </a:rPr>
              <a:t>.</a:t>
            </a:r>
            <a:endParaRPr lang="en-US" sz="1800" dirty="0">
              <a:solidFill>
                <a:schemeClr val="bg1"/>
              </a:solidFill>
            </a:endParaRPr>
          </a:p>
          <a:p>
            <a:r>
              <a:rPr lang="en-US" sz="1800" dirty="0">
                <a:solidFill>
                  <a:schemeClr val="bg1"/>
                </a:solidFill>
              </a:rPr>
              <a:t>In order to get the most recent changes that you or others have merged on GitHub, use the </a:t>
            </a:r>
            <a:r>
              <a:rPr lang="en-US" sz="1800" dirty="0" err="1">
                <a:solidFill>
                  <a:schemeClr val="bg1"/>
                </a:solidFill>
              </a:rPr>
              <a:t>git</a:t>
            </a:r>
            <a:r>
              <a:rPr lang="en-US" sz="1800" dirty="0">
                <a:solidFill>
                  <a:schemeClr val="bg1"/>
                </a:solidFill>
              </a:rPr>
              <a:t> pull origin master command (when working on the primary branch). In most cases, this can be shortened to “</a:t>
            </a:r>
            <a:r>
              <a:rPr lang="en-US" sz="1800" dirty="0" err="1">
                <a:solidFill>
                  <a:schemeClr val="bg1"/>
                </a:solidFill>
              </a:rPr>
              <a:t>git</a:t>
            </a:r>
            <a:r>
              <a:rPr lang="en-US" sz="1800" dirty="0">
                <a:solidFill>
                  <a:schemeClr val="bg1"/>
                </a:solidFill>
              </a:rPr>
              <a:t> pull</a:t>
            </a:r>
            <a:r>
              <a:rPr lang="en-US" sz="1800" dirty="0" smtClean="0">
                <a:solidFill>
                  <a:schemeClr val="bg1"/>
                </a:solidFill>
              </a:rPr>
              <a:t>”.</a:t>
            </a:r>
          </a:p>
          <a:p>
            <a:endParaRPr lang="en-US" sz="1800" dirty="0">
              <a:solidFill>
                <a:schemeClr val="bg1"/>
              </a:solidFill>
            </a:endParaRPr>
          </a:p>
          <a:p>
            <a:r>
              <a:rPr lang="en-US" sz="1800" dirty="0">
                <a:solidFill>
                  <a:schemeClr val="bg1"/>
                </a:solidFill>
              </a:rPr>
              <a:t>This shows you all the files that have changed and how they've changed</a:t>
            </a:r>
            <a:r>
              <a:rPr lang="en-US" sz="1800" dirty="0" smtClean="0">
                <a:solidFill>
                  <a:schemeClr val="bg1"/>
                </a:solidFill>
              </a:rPr>
              <a:t>.</a:t>
            </a:r>
            <a:endParaRPr lang="en-US" sz="1800" dirty="0">
              <a:solidFill>
                <a:schemeClr val="bg1"/>
              </a:solidFill>
            </a:endParaRPr>
          </a:p>
          <a:p>
            <a:r>
              <a:rPr lang="en-US" sz="1800" dirty="0">
                <a:solidFill>
                  <a:schemeClr val="bg1"/>
                </a:solidFill>
              </a:rPr>
              <a:t>Now we can use the </a:t>
            </a:r>
            <a:r>
              <a:rPr lang="en-US" sz="1800" dirty="0" err="1">
                <a:solidFill>
                  <a:schemeClr val="bg1"/>
                </a:solidFill>
              </a:rPr>
              <a:t>git</a:t>
            </a:r>
            <a:r>
              <a:rPr lang="en-US" sz="1800" dirty="0">
                <a:solidFill>
                  <a:schemeClr val="bg1"/>
                </a:solidFill>
              </a:rPr>
              <a:t> log command again to see all new commits</a:t>
            </a:r>
            <a:r>
              <a:rPr lang="en-US" sz="1800" dirty="0" smtClean="0">
                <a:solidFill>
                  <a:schemeClr val="bg1"/>
                </a:solidFill>
              </a:rPr>
              <a:t>.</a:t>
            </a:r>
            <a:endParaRPr lang="en-US" sz="1800" dirty="0">
              <a:solidFill>
                <a:schemeClr val="bg1"/>
              </a:solidFill>
            </a:endParaRPr>
          </a:p>
          <a:p>
            <a:r>
              <a:rPr lang="en-US" sz="1800" dirty="0">
                <a:solidFill>
                  <a:schemeClr val="bg1"/>
                </a:solidFill>
              </a:rPr>
              <a:t>(You may need to switch branches back to the primary branch. You can do that using the </a:t>
            </a:r>
            <a:r>
              <a:rPr lang="en-US" sz="1800" dirty="0" err="1">
                <a:solidFill>
                  <a:schemeClr val="bg1"/>
                </a:solidFill>
              </a:rPr>
              <a:t>git</a:t>
            </a:r>
            <a:r>
              <a:rPr lang="en-US" sz="1800" dirty="0">
                <a:solidFill>
                  <a:schemeClr val="bg1"/>
                </a:solidFill>
              </a:rPr>
              <a:t> checkout master command.)</a:t>
            </a:r>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IN" sz="1800" dirty="0">
              <a:solidFill>
                <a:schemeClr val="bg1"/>
              </a:solidFill>
            </a:endParaRPr>
          </a:p>
        </p:txBody>
      </p:sp>
    </p:spTree>
    <p:extLst>
      <p:ext uri="{BB962C8B-B14F-4D97-AF65-F5344CB8AC3E}">
        <p14:creationId xmlns:p14="http://schemas.microsoft.com/office/powerpoint/2010/main" val="254134463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8" name="Google Shape;105;p8" descr="Google Shape;105;p8"/>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pic>
        <p:nvPicPr>
          <p:cNvPr id="89" name="Google Shape;106;p8" descr="Google Shape;106;p8"/>
          <p:cNvPicPr>
            <a:picLocks noChangeAspect="1"/>
          </p:cNvPicPr>
          <p:nvPr/>
        </p:nvPicPr>
        <p:blipFill>
          <a:blip r:embed="rId3">
            <a:extLst/>
          </a:blip>
          <a:stretch>
            <a:fillRect/>
          </a:stretch>
        </p:blipFill>
        <p:spPr>
          <a:xfrm>
            <a:off x="1047750" y="9334500"/>
            <a:ext cx="495300" cy="495300"/>
          </a:xfrm>
          <a:prstGeom prst="rect">
            <a:avLst/>
          </a:prstGeom>
          <a:ln w="12700">
            <a:miter lim="400000"/>
          </a:ln>
        </p:spPr>
      </p:pic>
      <p:sp>
        <p:nvSpPr>
          <p:cNvPr id="92" name="Google Shape;111;p8"/>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93" name="Google Shape;112;p8"/>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2" name="Rectangle 1"/>
          <p:cNvSpPr/>
          <p:nvPr/>
        </p:nvSpPr>
        <p:spPr>
          <a:xfrm>
            <a:off x="1047750" y="1109557"/>
            <a:ext cx="15185883" cy="7786747"/>
          </a:xfrm>
          <a:prstGeom prst="rect">
            <a:avLst/>
          </a:prstGeom>
        </p:spPr>
        <p:txBody>
          <a:bodyPr wrap="square">
            <a:spAutoFit/>
          </a:bodyPr>
          <a:lstStyle/>
          <a:p>
            <a:r>
              <a:rPr lang="en-US" sz="2000" dirty="0">
                <a:solidFill>
                  <a:schemeClr val="bg1"/>
                </a:solidFill>
              </a:rPr>
              <a:t>You've successfully made a PR and merged your code to the primary branch. Congratulations! If you'd like to dive deeper, check out these more advanced tutorials and resources:</a:t>
            </a:r>
          </a:p>
          <a:p>
            <a:endParaRPr lang="en-US" sz="2000" dirty="0">
              <a:solidFill>
                <a:schemeClr val="bg1"/>
              </a:solidFill>
            </a:endParaRPr>
          </a:p>
          <a:p>
            <a:r>
              <a:rPr lang="en-US" sz="2000" dirty="0">
                <a:solidFill>
                  <a:schemeClr val="bg1"/>
                </a:solidFill>
                <a:hlinkClick r:id="rId4"/>
              </a:rPr>
              <a:t>https://training.github.com</a:t>
            </a:r>
            <a:r>
              <a:rPr lang="en-US" sz="2000" dirty="0" smtClean="0">
                <a:solidFill>
                  <a:schemeClr val="bg1"/>
                </a:solidFill>
                <a:hlinkClick r:id="rId4"/>
              </a:rPr>
              <a:t>/</a:t>
            </a:r>
            <a:endParaRPr lang="en-US" sz="2000" dirty="0" smtClean="0">
              <a:solidFill>
                <a:schemeClr val="bg1"/>
              </a:solidFill>
            </a:endParaRPr>
          </a:p>
          <a:p>
            <a:endParaRPr lang="en-US" sz="2000" dirty="0">
              <a:solidFill>
                <a:schemeClr val="bg1"/>
              </a:solidFill>
            </a:endParaRPr>
          </a:p>
          <a:p>
            <a:r>
              <a:rPr lang="en-US" sz="2000" dirty="0" err="1">
                <a:solidFill>
                  <a:schemeClr val="bg1"/>
                </a:solidFill>
              </a:rPr>
              <a:t>Github’s</a:t>
            </a:r>
            <a:r>
              <a:rPr lang="en-US" sz="2000" dirty="0">
                <a:solidFill>
                  <a:schemeClr val="bg1"/>
                </a:solidFill>
              </a:rPr>
              <a:t> official </a:t>
            </a:r>
            <a:r>
              <a:rPr lang="en-US" sz="2000" dirty="0" err="1">
                <a:solidFill>
                  <a:schemeClr val="bg1"/>
                </a:solidFill>
              </a:rPr>
              <a:t>git</a:t>
            </a:r>
            <a:r>
              <a:rPr lang="en-US" sz="2000" dirty="0">
                <a:solidFill>
                  <a:schemeClr val="bg1"/>
                </a:solidFill>
              </a:rPr>
              <a:t> cheat sheets! Handy for remembering the everyday commands you’ll use. </a:t>
            </a:r>
            <a:endParaRPr lang="en-US" sz="2000" dirty="0" smtClean="0">
              <a:solidFill>
                <a:schemeClr val="bg1"/>
              </a:solidFill>
            </a:endParaRPr>
          </a:p>
          <a:p>
            <a:endParaRPr lang="en-US" sz="2000" dirty="0">
              <a:solidFill>
                <a:schemeClr val="bg1"/>
              </a:solidFill>
            </a:endParaRPr>
          </a:p>
          <a:p>
            <a:r>
              <a:rPr lang="en-US" sz="2000" dirty="0">
                <a:solidFill>
                  <a:schemeClr val="bg1"/>
                </a:solidFill>
                <a:hlinkClick r:id="rId5"/>
              </a:rPr>
              <a:t>https://learngitbranching.js.org</a:t>
            </a:r>
            <a:r>
              <a:rPr lang="en-US" sz="2000" dirty="0" smtClean="0">
                <a:solidFill>
                  <a:schemeClr val="bg1"/>
                </a:solidFill>
                <a:hlinkClick r:id="rId5"/>
              </a:rPr>
              <a:t>/</a:t>
            </a:r>
            <a:endParaRPr lang="en-US" sz="2000" dirty="0" smtClean="0">
              <a:solidFill>
                <a:schemeClr val="bg1"/>
              </a:solidFill>
            </a:endParaRPr>
          </a:p>
          <a:p>
            <a:endParaRPr lang="en-US" sz="2000" dirty="0">
              <a:solidFill>
                <a:schemeClr val="bg1"/>
              </a:solidFill>
            </a:endParaRPr>
          </a:p>
          <a:p>
            <a:r>
              <a:rPr lang="en-US" sz="2000" dirty="0">
                <a:solidFill>
                  <a:schemeClr val="bg1"/>
                </a:solidFill>
              </a:rPr>
              <a:t>Confused or intrigued by </a:t>
            </a:r>
            <a:r>
              <a:rPr lang="en-US" sz="2000" dirty="0" err="1">
                <a:solidFill>
                  <a:schemeClr val="bg1"/>
                </a:solidFill>
              </a:rPr>
              <a:t>git’s</a:t>
            </a:r>
            <a:r>
              <a:rPr lang="en-US" sz="2000" dirty="0">
                <a:solidFill>
                  <a:schemeClr val="bg1"/>
                </a:solidFill>
              </a:rPr>
              <a:t> branch system? That just means you’re human! It’s one of the deepest parts of </a:t>
            </a:r>
            <a:r>
              <a:rPr lang="en-US" sz="2000" dirty="0" err="1">
                <a:solidFill>
                  <a:schemeClr val="bg1"/>
                </a:solidFill>
              </a:rPr>
              <a:t>git</a:t>
            </a:r>
            <a:r>
              <a:rPr lang="en-US" sz="2000" dirty="0">
                <a:solidFill>
                  <a:schemeClr val="bg1"/>
                </a:solidFill>
              </a:rPr>
              <a:t>, but also arguably the most powerful. Understanding the branch model gives you </a:t>
            </a:r>
            <a:r>
              <a:rPr lang="en-US" sz="2000" dirty="0" err="1">
                <a:solidFill>
                  <a:schemeClr val="bg1"/>
                </a:solidFill>
              </a:rPr>
              <a:t>git</a:t>
            </a:r>
            <a:r>
              <a:rPr lang="en-US" sz="2000" dirty="0">
                <a:solidFill>
                  <a:schemeClr val="bg1"/>
                </a:solidFill>
              </a:rPr>
              <a:t> superpowers, and this tutorial gives you a way to learn </a:t>
            </a:r>
            <a:r>
              <a:rPr lang="en-US" sz="2000" dirty="0" err="1">
                <a:solidFill>
                  <a:schemeClr val="bg1"/>
                </a:solidFill>
              </a:rPr>
              <a:t>git</a:t>
            </a:r>
            <a:r>
              <a:rPr lang="en-US" sz="2000" dirty="0">
                <a:solidFill>
                  <a:schemeClr val="bg1"/>
                </a:solidFill>
              </a:rPr>
              <a:t> branches in a visual, intuitive way</a:t>
            </a:r>
            <a:r>
              <a:rPr lang="en-US" sz="2000" dirty="0" smtClean="0">
                <a:solidFill>
                  <a:schemeClr val="bg1"/>
                </a:solidFill>
              </a:rPr>
              <a:t>.</a:t>
            </a:r>
          </a:p>
          <a:p>
            <a:endParaRPr lang="en-US" sz="2000" dirty="0">
              <a:solidFill>
                <a:schemeClr val="bg1"/>
              </a:solidFill>
            </a:endParaRPr>
          </a:p>
          <a:p>
            <a:r>
              <a:rPr lang="en-US" sz="2000" dirty="0">
                <a:solidFill>
                  <a:schemeClr val="bg1"/>
                </a:solidFill>
                <a:hlinkClick r:id="rId6"/>
              </a:rPr>
              <a:t>https://</a:t>
            </a:r>
            <a:r>
              <a:rPr lang="en-US" sz="2000" dirty="0" smtClean="0">
                <a:solidFill>
                  <a:schemeClr val="bg1"/>
                </a:solidFill>
                <a:hlinkClick r:id="rId6"/>
              </a:rPr>
              <a:t>git-school.github.io/visualizing-git</a:t>
            </a:r>
            <a:endParaRPr lang="en-US" sz="2000" dirty="0" smtClean="0">
              <a:solidFill>
                <a:schemeClr val="bg1"/>
              </a:solidFill>
            </a:endParaRPr>
          </a:p>
          <a:p>
            <a:endParaRPr lang="en-US" sz="2000" dirty="0">
              <a:solidFill>
                <a:schemeClr val="bg1"/>
              </a:solidFill>
            </a:endParaRPr>
          </a:p>
          <a:p>
            <a:r>
              <a:rPr lang="en-US" sz="2000" dirty="0">
                <a:solidFill>
                  <a:schemeClr val="bg1"/>
                </a:solidFill>
              </a:rPr>
              <a:t>Another tool for exploring </a:t>
            </a:r>
            <a:r>
              <a:rPr lang="en-US" sz="2000" dirty="0" err="1">
                <a:solidFill>
                  <a:schemeClr val="bg1"/>
                </a:solidFill>
              </a:rPr>
              <a:t>git</a:t>
            </a:r>
            <a:r>
              <a:rPr lang="en-US" sz="2000" dirty="0">
                <a:solidFill>
                  <a:schemeClr val="bg1"/>
                </a:solidFill>
              </a:rPr>
              <a:t> visually. This one is more of an open-ended sandbox </a:t>
            </a:r>
            <a:r>
              <a:rPr lang="en-US" sz="2000" dirty="0" smtClean="0">
                <a:solidFill>
                  <a:schemeClr val="bg1"/>
                </a:solidFill>
              </a:rPr>
              <a:t>than learngitbranching.js.org</a:t>
            </a:r>
          </a:p>
          <a:p>
            <a:endParaRPr lang="en-US" sz="2000" dirty="0">
              <a:solidFill>
                <a:schemeClr val="bg1"/>
              </a:solidFill>
            </a:endParaRPr>
          </a:p>
          <a:p>
            <a:r>
              <a:rPr lang="en-US" sz="2000" dirty="0">
                <a:solidFill>
                  <a:schemeClr val="bg1"/>
                </a:solidFill>
                <a:hlinkClick r:id="rId7"/>
              </a:rPr>
              <a:t>https://</a:t>
            </a:r>
            <a:r>
              <a:rPr lang="en-US" sz="2000" dirty="0" smtClean="0">
                <a:solidFill>
                  <a:schemeClr val="bg1"/>
                </a:solidFill>
                <a:hlinkClick r:id="rId7"/>
              </a:rPr>
              <a:t>github.com/jlord/git-it-electron</a:t>
            </a:r>
            <a:endParaRPr lang="en-US" sz="2000" dirty="0" smtClean="0">
              <a:solidFill>
                <a:schemeClr val="bg1"/>
              </a:solidFill>
            </a:endParaRPr>
          </a:p>
          <a:p>
            <a:endParaRPr lang="en-US" sz="2000" dirty="0">
              <a:solidFill>
                <a:schemeClr val="bg1"/>
              </a:solidFill>
            </a:endParaRPr>
          </a:p>
          <a:p>
            <a:r>
              <a:rPr lang="en-US" sz="2000" dirty="0">
                <a:solidFill>
                  <a:schemeClr val="bg1"/>
                </a:solidFill>
              </a:rPr>
              <a:t>A desktop application that helps you learn </a:t>
            </a:r>
            <a:r>
              <a:rPr lang="en-US" sz="2000" dirty="0" err="1">
                <a:solidFill>
                  <a:schemeClr val="bg1"/>
                </a:solidFill>
              </a:rPr>
              <a:t>git</a:t>
            </a:r>
            <a:r>
              <a:rPr lang="en-US" sz="2000" dirty="0">
                <a:solidFill>
                  <a:schemeClr val="bg1"/>
                </a:solidFill>
              </a:rPr>
              <a:t> through challenges you have to solve. It has a series of levels, each requiring you to use </a:t>
            </a:r>
            <a:r>
              <a:rPr lang="en-US" sz="2000" dirty="0" err="1">
                <a:solidFill>
                  <a:schemeClr val="bg1"/>
                </a:solidFill>
              </a:rPr>
              <a:t>git</a:t>
            </a:r>
            <a:r>
              <a:rPr lang="en-US" sz="2000" dirty="0">
                <a:solidFill>
                  <a:schemeClr val="bg1"/>
                </a:solidFill>
              </a:rPr>
              <a:t> commands to arrive at a correct answer</a:t>
            </a:r>
            <a:r>
              <a:rPr lang="en-US" sz="2000" dirty="0" smtClean="0">
                <a:solidFill>
                  <a:schemeClr val="bg1"/>
                </a:solidFill>
              </a:rPr>
              <a:t>.</a:t>
            </a:r>
          </a:p>
          <a:p>
            <a:endParaRPr lang="en-US" sz="2000" dirty="0">
              <a:solidFill>
                <a:schemeClr val="bg1"/>
              </a:solidFill>
            </a:endParaRPr>
          </a:p>
          <a:p>
            <a:r>
              <a:rPr lang="en-US" sz="2000" dirty="0">
                <a:solidFill>
                  <a:schemeClr val="bg1"/>
                </a:solidFill>
                <a:hlinkClick r:id="rId8"/>
              </a:rPr>
              <a:t>https://</a:t>
            </a:r>
            <a:r>
              <a:rPr lang="en-US" sz="2000" dirty="0" smtClean="0">
                <a:solidFill>
                  <a:schemeClr val="bg1"/>
                </a:solidFill>
                <a:hlinkClick r:id="rId8"/>
              </a:rPr>
              <a:t>github.com/Gazler/githug</a:t>
            </a:r>
            <a:endParaRPr lang="en-US" sz="2000" dirty="0" smtClean="0">
              <a:solidFill>
                <a:schemeClr val="bg1"/>
              </a:solidFill>
            </a:endParaRPr>
          </a:p>
          <a:p>
            <a:endParaRPr lang="en-US" sz="2000" dirty="0">
              <a:solidFill>
                <a:schemeClr val="bg1"/>
              </a:solidFill>
            </a:endParaRPr>
          </a:p>
          <a:p>
            <a:r>
              <a:rPr lang="en-US" sz="2000" dirty="0">
                <a:solidFill>
                  <a:schemeClr val="bg1"/>
                </a:solidFill>
              </a:rPr>
              <a:t>If you liked </a:t>
            </a:r>
            <a:r>
              <a:rPr lang="en-US" sz="2000" dirty="0" err="1">
                <a:solidFill>
                  <a:schemeClr val="bg1"/>
                </a:solidFill>
              </a:rPr>
              <a:t>git</a:t>
            </a:r>
            <a:r>
              <a:rPr lang="en-US" sz="2000" dirty="0">
                <a:solidFill>
                  <a:schemeClr val="bg1"/>
                </a:solidFill>
              </a:rPr>
              <a:t>-it, </a:t>
            </a:r>
            <a:r>
              <a:rPr lang="en-US" sz="2000" dirty="0" err="1">
                <a:solidFill>
                  <a:schemeClr val="bg1"/>
                </a:solidFill>
              </a:rPr>
              <a:t>Githug</a:t>
            </a:r>
            <a:r>
              <a:rPr lang="en-US" sz="2000" dirty="0">
                <a:solidFill>
                  <a:schemeClr val="bg1"/>
                </a:solidFill>
              </a:rPr>
              <a:t> is another puzzle-based tutorial designed to give you a practical way of learning </a:t>
            </a:r>
            <a:r>
              <a:rPr lang="en-US" sz="2000" dirty="0" err="1">
                <a:solidFill>
                  <a:schemeClr val="bg1"/>
                </a:solidFill>
              </a:rPr>
              <a:t>git</a:t>
            </a:r>
            <a:r>
              <a:rPr lang="en-US" sz="2000" dirty="0">
                <a:solidFill>
                  <a:schemeClr val="bg1"/>
                </a:solidFill>
              </a:rPr>
              <a:t>.</a:t>
            </a:r>
            <a:endParaRPr lang="en-IN" sz="2000" dirty="0">
              <a:solidFill>
                <a:schemeClr val="bg1"/>
              </a:solidFill>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115" name="Google Shape;146;p11" descr="Google Shape;146;p11"/>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116" name="Google Shape;147;p11" descr="Google Shape;147;p11"/>
          <p:cNvPicPr>
            <a:picLocks noChangeAspect="1"/>
          </p:cNvPicPr>
          <p:nvPr/>
        </p:nvPicPr>
        <p:blipFill>
          <a:blip r:embed="rId3">
            <a:extLst/>
          </a:blip>
          <a:stretch>
            <a:fillRect/>
          </a:stretch>
        </p:blipFill>
        <p:spPr>
          <a:xfrm>
            <a:off x="16840200" y="400050"/>
            <a:ext cx="400050" cy="400050"/>
          </a:xfrm>
          <a:prstGeom prst="rect">
            <a:avLst/>
          </a:prstGeom>
          <a:ln w="12700">
            <a:miter lim="400000"/>
          </a:ln>
        </p:spPr>
      </p:pic>
      <p:pic>
        <p:nvPicPr>
          <p:cNvPr id="117" name="Google Shape;148;p11" descr="Google Shape;148;p11"/>
          <p:cNvPicPr>
            <a:picLocks noChangeAspect="1"/>
          </p:cNvPicPr>
          <p:nvPr/>
        </p:nvPicPr>
        <p:blipFill>
          <a:blip r:embed="rId4">
            <a:extLst/>
          </a:blip>
          <a:stretch>
            <a:fillRect/>
          </a:stretch>
        </p:blipFill>
        <p:spPr>
          <a:xfrm>
            <a:off x="1047750" y="8915400"/>
            <a:ext cx="16197263" cy="495300"/>
          </a:xfrm>
          <a:prstGeom prst="rect">
            <a:avLst/>
          </a:prstGeom>
          <a:ln w="12700">
            <a:miter lim="400000"/>
          </a:ln>
        </p:spPr>
      </p:pic>
      <p:sp>
        <p:nvSpPr>
          <p:cNvPr id="118" name="Google Shape;149;p11"/>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119" name="Google Shape;150;p11"/>
          <p:cNvSpPr txBox="1"/>
          <p:nvPr/>
        </p:nvSpPr>
        <p:spPr>
          <a:xfrm>
            <a:off x="15982950" y="9039225"/>
            <a:ext cx="1066800" cy="444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44"/>
              </a:lnSpc>
              <a:defRPr sz="1100">
                <a:solidFill>
                  <a:srgbClr val="FFFFFF"/>
                </a:solidFill>
                <a:latin typeface="JetBrains Mono Regular"/>
                <a:ea typeface="JetBrains Mono Regular"/>
                <a:cs typeface="JetBrains Mono Regular"/>
                <a:sym typeface="JetBrains Mono Regular"/>
              </a:defRPr>
            </a:lvl1pPr>
          </a:lstStyle>
          <a:p>
            <a:r>
              <a:t>Hacktoberfest</a:t>
            </a:r>
          </a:p>
        </p:txBody>
      </p:sp>
      <p:sp>
        <p:nvSpPr>
          <p:cNvPr id="120" name="Google Shape;151;p11"/>
          <p:cNvSpPr txBox="1"/>
          <p:nvPr/>
        </p:nvSpPr>
        <p:spPr>
          <a:xfrm>
            <a:off x="1175656" y="1698171"/>
            <a:ext cx="16064593" cy="5670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r>
              <a:rPr sz="13800" b="1" dirty="0"/>
              <a:t>WHAT IS </a:t>
            </a:r>
            <a:br>
              <a:rPr sz="13800" b="1" dirty="0"/>
            </a:br>
            <a:r>
              <a:rPr sz="13800" b="1" dirty="0" smtClean="0"/>
              <a:t>HACKTOBERFEST?</a:t>
            </a:r>
            <a:endParaRPr sz="13800" b="1"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Google Shape;122;p9" descr="Google Shape;122;p9"/>
          <p:cNvPicPr>
            <a:picLocks noChangeAspect="1"/>
          </p:cNvPicPr>
          <p:nvPr/>
        </p:nvPicPr>
        <p:blipFill>
          <a:blip r:embed="rId2">
            <a:extLst/>
          </a:blip>
          <a:stretch>
            <a:fillRect/>
          </a:stretch>
        </p:blipFill>
        <p:spPr>
          <a:xfrm>
            <a:off x="-237075" y="-66681"/>
            <a:ext cx="18525076" cy="1042035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122" name="Google Shape;157;p12" descr="Google Shape;157;p12"/>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123" name="Google Shape;158;p12" descr="Google Shape;158;p12"/>
          <p:cNvPicPr>
            <a:picLocks noChangeAspect="1"/>
          </p:cNvPicPr>
          <p:nvPr/>
        </p:nvPicPr>
        <p:blipFill>
          <a:blip r:embed="rId3">
            <a:extLst/>
          </a:blip>
          <a:stretch>
            <a:fillRect/>
          </a:stretch>
        </p:blipFill>
        <p:spPr>
          <a:xfrm>
            <a:off x="16840200" y="400050"/>
            <a:ext cx="400050" cy="400050"/>
          </a:xfrm>
          <a:prstGeom prst="rect">
            <a:avLst/>
          </a:prstGeom>
          <a:ln w="12700">
            <a:miter lim="400000"/>
          </a:ln>
        </p:spPr>
      </p:pic>
      <p:pic>
        <p:nvPicPr>
          <p:cNvPr id="124" name="Google Shape;159;p12" descr="Google Shape;159;p12"/>
          <p:cNvPicPr>
            <a:picLocks noChangeAspect="1"/>
          </p:cNvPicPr>
          <p:nvPr/>
        </p:nvPicPr>
        <p:blipFill>
          <a:blip r:embed="rId4">
            <a:extLst/>
          </a:blip>
          <a:stretch>
            <a:fillRect/>
          </a:stretch>
        </p:blipFill>
        <p:spPr>
          <a:xfrm>
            <a:off x="6657975" y="0"/>
            <a:ext cx="2393401" cy="10287000"/>
          </a:xfrm>
          <a:prstGeom prst="rect">
            <a:avLst/>
          </a:prstGeom>
          <a:ln w="12700">
            <a:miter lim="400000"/>
          </a:ln>
        </p:spPr>
      </p:pic>
      <p:pic>
        <p:nvPicPr>
          <p:cNvPr id="125" name="Google Shape;160;p12" descr="Google Shape;160;p12"/>
          <p:cNvPicPr>
            <a:picLocks noChangeAspect="1"/>
          </p:cNvPicPr>
          <p:nvPr/>
        </p:nvPicPr>
        <p:blipFill>
          <a:blip r:embed="rId5">
            <a:extLst/>
          </a:blip>
          <a:stretch>
            <a:fillRect/>
          </a:stretch>
        </p:blipFill>
        <p:spPr>
          <a:xfrm>
            <a:off x="7381875" y="3238500"/>
            <a:ext cx="10906130" cy="1304932"/>
          </a:xfrm>
          <a:prstGeom prst="rect">
            <a:avLst/>
          </a:prstGeom>
          <a:ln w="12700">
            <a:miter lim="400000"/>
          </a:ln>
        </p:spPr>
      </p:pic>
      <p:pic>
        <p:nvPicPr>
          <p:cNvPr id="126" name="Google Shape;161;p12" descr="Google Shape;161;p12"/>
          <p:cNvPicPr>
            <a:picLocks noChangeAspect="1"/>
          </p:cNvPicPr>
          <p:nvPr/>
        </p:nvPicPr>
        <p:blipFill>
          <a:blip r:embed="rId6">
            <a:extLst/>
          </a:blip>
          <a:stretch>
            <a:fillRect/>
          </a:stretch>
        </p:blipFill>
        <p:spPr>
          <a:xfrm>
            <a:off x="8077200" y="6438900"/>
            <a:ext cx="10210805" cy="1295410"/>
          </a:xfrm>
          <a:prstGeom prst="rect">
            <a:avLst/>
          </a:prstGeom>
          <a:ln w="12700">
            <a:miter lim="400000"/>
          </a:ln>
        </p:spPr>
      </p:pic>
      <p:pic>
        <p:nvPicPr>
          <p:cNvPr id="128" name="Google Shape;163;p12" descr="Google Shape;163;p12"/>
          <p:cNvPicPr>
            <a:picLocks noChangeAspect="1"/>
          </p:cNvPicPr>
          <p:nvPr/>
        </p:nvPicPr>
        <p:blipFill>
          <a:blip r:embed="rId7">
            <a:extLst/>
          </a:blip>
          <a:stretch>
            <a:fillRect/>
          </a:stretch>
        </p:blipFill>
        <p:spPr>
          <a:xfrm>
            <a:off x="7839075" y="1171575"/>
            <a:ext cx="1046306" cy="1104900"/>
          </a:xfrm>
          <a:prstGeom prst="rect">
            <a:avLst/>
          </a:prstGeom>
          <a:ln w="12700">
            <a:miter lim="400000"/>
          </a:ln>
        </p:spPr>
      </p:pic>
      <p:pic>
        <p:nvPicPr>
          <p:cNvPr id="129" name="Google Shape;164;p12" descr="Google Shape;164;p12"/>
          <p:cNvPicPr>
            <a:picLocks noChangeAspect="1"/>
          </p:cNvPicPr>
          <p:nvPr/>
        </p:nvPicPr>
        <p:blipFill>
          <a:blip r:embed="rId8">
            <a:extLst/>
          </a:blip>
          <a:stretch>
            <a:fillRect/>
          </a:stretch>
        </p:blipFill>
        <p:spPr>
          <a:xfrm>
            <a:off x="8601075" y="4381500"/>
            <a:ext cx="1047750" cy="1107558"/>
          </a:xfrm>
          <a:prstGeom prst="rect">
            <a:avLst/>
          </a:prstGeom>
          <a:ln w="12700">
            <a:miter lim="400000"/>
          </a:ln>
        </p:spPr>
      </p:pic>
      <p:pic>
        <p:nvPicPr>
          <p:cNvPr id="130" name="Google Shape;165;p12" descr="Google Shape;165;p12"/>
          <p:cNvPicPr>
            <a:picLocks noChangeAspect="1"/>
          </p:cNvPicPr>
          <p:nvPr/>
        </p:nvPicPr>
        <p:blipFill>
          <a:blip r:embed="rId9">
            <a:extLst/>
          </a:blip>
          <a:stretch>
            <a:fillRect/>
          </a:stretch>
        </p:blipFill>
        <p:spPr>
          <a:xfrm>
            <a:off x="9239250" y="7620000"/>
            <a:ext cx="1057275" cy="1117628"/>
          </a:xfrm>
          <a:prstGeom prst="rect">
            <a:avLst/>
          </a:prstGeom>
          <a:ln w="12700">
            <a:miter lim="400000"/>
          </a:ln>
        </p:spPr>
      </p:pic>
      <p:sp>
        <p:nvSpPr>
          <p:cNvPr id="131" name="Google Shape;166;p12"/>
          <p:cNvSpPr txBox="1"/>
          <p:nvPr/>
        </p:nvSpPr>
        <p:spPr>
          <a:xfrm>
            <a:off x="1047750" y="485775"/>
            <a:ext cx="232410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Sponsorship</a:t>
            </a:r>
          </a:p>
        </p:txBody>
      </p:sp>
      <p:sp>
        <p:nvSpPr>
          <p:cNvPr id="132" name="Google Shape;167;p12"/>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133" name="Google Shape;168;p12"/>
          <p:cNvSpPr txBox="1"/>
          <p:nvPr/>
        </p:nvSpPr>
        <p:spPr>
          <a:xfrm>
            <a:off x="888451" y="3513132"/>
            <a:ext cx="6296025" cy="3951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ct val="120000"/>
              </a:lnSpc>
              <a:defRPr sz="3000">
                <a:solidFill>
                  <a:srgbClr val="E5E1E6"/>
                </a:solidFill>
                <a:latin typeface="Barlow ExtraBold"/>
                <a:ea typeface="Barlow ExtraBold"/>
                <a:cs typeface="Barlow ExtraBold"/>
                <a:sym typeface="Barlow ExtraBold"/>
              </a:defRPr>
            </a:lvl1pPr>
          </a:lstStyle>
          <a:p>
            <a:r>
              <a:rPr lang="en-IN" sz="8000" dirty="0" smtClean="0"/>
              <a:t>TYPES OF PEOPLE AT </a:t>
            </a:r>
            <a:r>
              <a:rPr lang="en-IN" sz="5400" dirty="0" smtClean="0"/>
              <a:t>HACKTOBERFEST</a:t>
            </a:r>
            <a:endParaRPr sz="5400" dirty="0"/>
          </a:p>
        </p:txBody>
      </p:sp>
      <p:sp>
        <p:nvSpPr>
          <p:cNvPr id="135" name="Google Shape;170;p12"/>
          <p:cNvSpPr txBox="1"/>
          <p:nvPr/>
        </p:nvSpPr>
        <p:spPr>
          <a:xfrm>
            <a:off x="9210675" y="1171575"/>
            <a:ext cx="30300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3600">
                <a:solidFill>
                  <a:srgbClr val="E5E1E6"/>
                </a:solidFill>
                <a:latin typeface="JetBrains Mono ExtraBold"/>
                <a:ea typeface="JetBrains Mono ExtraBold"/>
                <a:cs typeface="JetBrains Mono ExtraBold"/>
                <a:sym typeface="JetBrains Mono ExtraBold"/>
              </a:defRPr>
            </a:lvl1pPr>
          </a:lstStyle>
          <a:p>
            <a:r>
              <a:t>Maintainer</a:t>
            </a:r>
          </a:p>
        </p:txBody>
      </p:sp>
      <p:sp>
        <p:nvSpPr>
          <p:cNvPr id="136" name="Google Shape;171;p12"/>
          <p:cNvSpPr txBox="1"/>
          <p:nvPr/>
        </p:nvSpPr>
        <p:spPr>
          <a:xfrm>
            <a:off x="9210675" y="1933575"/>
            <a:ext cx="7381875" cy="84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t>Maintains an open source project / could give an entire presentation on PRs</a:t>
            </a:r>
          </a:p>
        </p:txBody>
      </p:sp>
      <p:sp>
        <p:nvSpPr>
          <p:cNvPr id="137" name="Google Shape;172;p12"/>
          <p:cNvSpPr txBox="1"/>
          <p:nvPr/>
        </p:nvSpPr>
        <p:spPr>
          <a:xfrm>
            <a:off x="9944100" y="4381500"/>
            <a:ext cx="2324100"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3600">
                <a:solidFill>
                  <a:srgbClr val="E5E1E6"/>
                </a:solidFill>
                <a:latin typeface="JetBrains Mono ExtraBold"/>
                <a:ea typeface="JetBrains Mono ExtraBold"/>
                <a:cs typeface="JetBrains Mono ExtraBold"/>
                <a:sym typeface="JetBrains Mono ExtraBold"/>
              </a:defRPr>
            </a:lvl1pPr>
          </a:lstStyle>
          <a:p>
            <a:r>
              <a:t>Beginner</a:t>
            </a:r>
          </a:p>
        </p:txBody>
      </p:sp>
      <p:sp>
        <p:nvSpPr>
          <p:cNvPr id="138" name="Google Shape;173;p12"/>
          <p:cNvSpPr txBox="1"/>
          <p:nvPr/>
        </p:nvSpPr>
        <p:spPr>
          <a:xfrm>
            <a:off x="9944100" y="5143500"/>
            <a:ext cx="7381875" cy="84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t>Never made a pull request before / New to tech in general.</a:t>
            </a:r>
          </a:p>
        </p:txBody>
      </p:sp>
      <p:sp>
        <p:nvSpPr>
          <p:cNvPr id="139" name="Google Shape;174;p12"/>
          <p:cNvSpPr txBox="1"/>
          <p:nvPr/>
        </p:nvSpPr>
        <p:spPr>
          <a:xfrm>
            <a:off x="10601325" y="7620000"/>
            <a:ext cx="3190801"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5000"/>
              </a:lnSpc>
              <a:defRPr sz="3600">
                <a:solidFill>
                  <a:srgbClr val="E5E1E6"/>
                </a:solidFill>
                <a:latin typeface="JetBrains Mono ExtraBold"/>
                <a:ea typeface="JetBrains Mono ExtraBold"/>
                <a:cs typeface="JetBrains Mono ExtraBold"/>
                <a:sym typeface="JetBrains Mono ExtraBold"/>
              </a:defRPr>
            </a:lvl1pPr>
          </a:lstStyle>
          <a:p>
            <a:r>
              <a:t>Contributor</a:t>
            </a:r>
          </a:p>
        </p:txBody>
      </p:sp>
      <p:sp>
        <p:nvSpPr>
          <p:cNvPr id="140" name="Google Shape;175;p12"/>
          <p:cNvSpPr txBox="1"/>
          <p:nvPr/>
        </p:nvSpPr>
        <p:spPr>
          <a:xfrm>
            <a:off x="10601325" y="8382000"/>
            <a:ext cx="7381875" cy="846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t>Already contributes to open source / works in a tech role.</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25" name="Google Shape;26;p4" descr="Google Shape;26;p4"/>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pic>
        <p:nvPicPr>
          <p:cNvPr id="26" name="Google Shape;27;p4" descr="Google Shape;27;p4"/>
          <p:cNvPicPr>
            <a:picLocks noChangeAspect="1"/>
          </p:cNvPicPr>
          <p:nvPr/>
        </p:nvPicPr>
        <p:blipFill>
          <a:blip r:embed="rId3">
            <a:extLst/>
          </a:blip>
          <a:stretch>
            <a:fillRect/>
          </a:stretch>
        </p:blipFill>
        <p:spPr>
          <a:xfrm>
            <a:off x="1485937" y="7000875"/>
            <a:ext cx="5915025" cy="1257300"/>
          </a:xfrm>
          <a:prstGeom prst="rect">
            <a:avLst/>
          </a:prstGeom>
          <a:ln w="12700">
            <a:miter lim="400000"/>
          </a:ln>
        </p:spPr>
      </p:pic>
      <p:pic>
        <p:nvPicPr>
          <p:cNvPr id="31" name="Google Shape;32;p4" descr="Google Shape;32;p4"/>
          <p:cNvPicPr>
            <a:picLocks noChangeAspect="1"/>
          </p:cNvPicPr>
          <p:nvPr/>
        </p:nvPicPr>
        <p:blipFill>
          <a:blip r:embed="rId4">
            <a:extLst/>
          </a:blip>
          <a:stretch>
            <a:fillRect/>
          </a:stretch>
        </p:blipFill>
        <p:spPr>
          <a:xfrm>
            <a:off x="7134225" y="7934325"/>
            <a:ext cx="1800481" cy="302308"/>
          </a:xfrm>
          <a:prstGeom prst="rect">
            <a:avLst/>
          </a:prstGeom>
          <a:ln w="12700">
            <a:miter lim="400000"/>
          </a:ln>
        </p:spPr>
      </p:pic>
      <p:pic>
        <p:nvPicPr>
          <p:cNvPr id="33" name="Google Shape;34;p4" descr="Google Shape;34;p4"/>
          <p:cNvPicPr>
            <a:picLocks noChangeAspect="1"/>
          </p:cNvPicPr>
          <p:nvPr/>
        </p:nvPicPr>
        <p:blipFill>
          <a:blip r:embed="rId5">
            <a:extLst/>
          </a:blip>
          <a:stretch>
            <a:fillRect/>
          </a:stretch>
        </p:blipFill>
        <p:spPr>
          <a:xfrm>
            <a:off x="8115300" y="7000875"/>
            <a:ext cx="762000" cy="762000"/>
          </a:xfrm>
          <a:prstGeom prst="rect">
            <a:avLst/>
          </a:prstGeom>
          <a:ln w="12700">
            <a:miter lim="400000"/>
          </a:ln>
        </p:spPr>
      </p:pic>
      <p:sp>
        <p:nvSpPr>
          <p:cNvPr id="41" name="Google Shape;42;p4"/>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43" name="Google Shape;44;p4"/>
          <p:cNvSpPr txBox="1"/>
          <p:nvPr/>
        </p:nvSpPr>
        <p:spPr>
          <a:xfrm>
            <a:off x="1752600" y="7153275"/>
            <a:ext cx="5381701" cy="754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20000"/>
              </a:lnSpc>
              <a:defRPr sz="4500">
                <a:solidFill>
                  <a:srgbClr val="E5E1E6"/>
                </a:solidFill>
                <a:latin typeface="Barlow ExtraBold"/>
                <a:ea typeface="Barlow ExtraBold"/>
                <a:cs typeface="Barlow ExtraBold"/>
                <a:sym typeface="Barlow ExtraBold"/>
              </a:defRPr>
            </a:lvl1pPr>
          </a:lstStyle>
          <a:p>
            <a:r>
              <a:rPr lang="en-IN" dirty="0" err="1" smtClean="0"/>
              <a:t>Tithi</a:t>
            </a:r>
            <a:r>
              <a:rPr lang="en-IN" dirty="0" smtClean="0"/>
              <a:t> Bose</a:t>
            </a:r>
            <a:endParaRPr dirty="0"/>
          </a:p>
        </p:txBody>
      </p:sp>
      <p:sp>
        <p:nvSpPr>
          <p:cNvPr id="44" name="Google Shape;45;p4"/>
          <p:cNvSpPr txBox="1"/>
          <p:nvPr/>
        </p:nvSpPr>
        <p:spPr>
          <a:xfrm>
            <a:off x="8034465" y="2310110"/>
            <a:ext cx="9124949" cy="5847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125000"/>
              </a:lnSpc>
              <a:defRPr sz="1500">
                <a:solidFill>
                  <a:srgbClr val="E5E1E6"/>
                </a:solidFill>
                <a:latin typeface="JetBrains Mono ExtraBold"/>
                <a:ea typeface="JetBrains Mono ExtraBold"/>
                <a:cs typeface="JetBrains Mono ExtraBold"/>
                <a:sym typeface="JetBrains Mono ExtraBold"/>
              </a:defRPr>
            </a:lvl1pPr>
          </a:lstStyle>
          <a:p>
            <a:pPr algn="ctr"/>
            <a:r>
              <a:rPr lang="en-IN" sz="2800" b="1" dirty="0" smtClean="0"/>
              <a:t>A Sophomore pursuing ECE at BBIT, getting my hands dirty in the aspects of technology. </a:t>
            </a:r>
          </a:p>
          <a:p>
            <a:pPr algn="ctr"/>
            <a:r>
              <a:rPr lang="en-IN" sz="2800" b="1" dirty="0" smtClean="0"/>
              <a:t>A Hackathon Evangelist, Tech Fest participant</a:t>
            </a:r>
            <a:r>
              <a:rPr lang="en-IN" sz="6000" b="1" dirty="0" smtClean="0"/>
              <a:t>, </a:t>
            </a:r>
            <a:r>
              <a:rPr lang="en-IN" sz="2800" b="1" dirty="0" smtClean="0"/>
              <a:t>and an enthusiastic learner who is trying to make an impact in the developer community.</a:t>
            </a:r>
          </a:p>
          <a:p>
            <a:pPr algn="ctr"/>
            <a:r>
              <a:rPr lang="en-IN" sz="2800" b="1" dirty="0" smtClean="0"/>
              <a:t>Also, Chapter Lead of H2STC BBIT,</a:t>
            </a:r>
          </a:p>
          <a:p>
            <a:pPr algn="ctr"/>
            <a:r>
              <a:rPr lang="en-IN" sz="2800" b="1" dirty="0" smtClean="0"/>
              <a:t>A level 17 Google Crowdsource Contributor.</a:t>
            </a:r>
          </a:p>
          <a:p>
            <a:endParaRPr lang="en-IN" sz="2400" dirty="0"/>
          </a:p>
          <a:p>
            <a:endParaRPr lang="en-IN" sz="2400" dirty="0" smtClean="0"/>
          </a:p>
          <a:p>
            <a:endParaRPr sz="2400" dirty="0"/>
          </a:p>
        </p:txBody>
      </p:sp>
      <p:sp>
        <p:nvSpPr>
          <p:cNvPr id="45" name="Google Shape;46;p4"/>
          <p:cNvSpPr txBox="1"/>
          <p:nvPr/>
        </p:nvSpPr>
        <p:spPr>
          <a:xfrm>
            <a:off x="10067925" y="800100"/>
            <a:ext cx="6217104" cy="754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120000"/>
              </a:lnSpc>
              <a:defRPr sz="4500">
                <a:solidFill>
                  <a:srgbClr val="E5E1E6"/>
                </a:solidFill>
                <a:latin typeface="Barlow ExtraBold"/>
                <a:ea typeface="Barlow ExtraBold"/>
                <a:cs typeface="Barlow ExtraBold"/>
                <a:sym typeface="Barlow ExtraBold"/>
              </a:defRPr>
            </a:lvl1pPr>
          </a:lstStyle>
          <a:p>
            <a:r>
              <a:rPr lang="en-IN" dirty="0" smtClean="0"/>
              <a:t>About Me</a:t>
            </a:r>
            <a:endParaRPr dirty="0"/>
          </a:p>
        </p:txBody>
      </p:sp>
      <p:pic>
        <p:nvPicPr>
          <p:cNvPr id="2" name="Picture 1"/>
          <p:cNvPicPr>
            <a:picLocks noChangeAspect="1"/>
          </p:cNvPicPr>
          <p:nvPr/>
        </p:nvPicPr>
        <p:blipFill>
          <a:blip r:embed="rId6"/>
          <a:stretch>
            <a:fillRect/>
          </a:stretch>
        </p:blipFill>
        <p:spPr>
          <a:xfrm>
            <a:off x="2721169" y="2712098"/>
            <a:ext cx="2627604" cy="2627604"/>
          </a:xfrm>
          <a:prstGeom prst="rect">
            <a:avLst/>
          </a:prstGeom>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142" name="Google Shape;181;p13" descr="Google Shape;181;p13"/>
          <p:cNvPicPr>
            <a:picLocks noChangeAspect="1"/>
          </p:cNvPicPr>
          <p:nvPr/>
        </p:nvPicPr>
        <p:blipFill>
          <a:blip r:embed="rId2">
            <a:extLst/>
          </a:blip>
          <a:stretch>
            <a:fillRect/>
          </a:stretch>
        </p:blipFill>
        <p:spPr>
          <a:xfrm>
            <a:off x="1028700" y="2533650"/>
            <a:ext cx="5081588" cy="6424613"/>
          </a:xfrm>
          <a:prstGeom prst="rect">
            <a:avLst/>
          </a:prstGeom>
          <a:ln w="12700">
            <a:miter lim="400000"/>
          </a:ln>
        </p:spPr>
      </p:pic>
      <p:pic>
        <p:nvPicPr>
          <p:cNvPr id="143" name="Google Shape;182;p13" descr="Google Shape;182;p13"/>
          <p:cNvPicPr>
            <a:picLocks noChangeAspect="1"/>
          </p:cNvPicPr>
          <p:nvPr/>
        </p:nvPicPr>
        <p:blipFill>
          <a:blip r:embed="rId3">
            <a:extLst/>
          </a:blip>
          <a:stretch>
            <a:fillRect/>
          </a:stretch>
        </p:blipFill>
        <p:spPr>
          <a:xfrm>
            <a:off x="1733550" y="3314700"/>
            <a:ext cx="1752563" cy="1850708"/>
          </a:xfrm>
          <a:prstGeom prst="rect">
            <a:avLst/>
          </a:prstGeom>
          <a:ln w="12700">
            <a:miter lim="400000"/>
          </a:ln>
        </p:spPr>
      </p:pic>
      <p:pic>
        <p:nvPicPr>
          <p:cNvPr id="144" name="Google Shape;183;p13" descr="Google Shape;183;p13"/>
          <p:cNvPicPr>
            <a:picLocks noChangeAspect="1"/>
          </p:cNvPicPr>
          <p:nvPr/>
        </p:nvPicPr>
        <p:blipFill>
          <a:blip r:embed="rId2">
            <a:extLst/>
          </a:blip>
          <a:stretch>
            <a:fillRect/>
          </a:stretch>
        </p:blipFill>
        <p:spPr>
          <a:xfrm>
            <a:off x="6591300" y="2647950"/>
            <a:ext cx="5081588" cy="6424613"/>
          </a:xfrm>
          <a:prstGeom prst="rect">
            <a:avLst/>
          </a:prstGeom>
          <a:ln w="12700">
            <a:miter lim="400000"/>
          </a:ln>
        </p:spPr>
      </p:pic>
      <p:pic>
        <p:nvPicPr>
          <p:cNvPr id="145" name="Google Shape;184;p13" descr="Google Shape;184;p13"/>
          <p:cNvPicPr>
            <a:picLocks noChangeAspect="1"/>
          </p:cNvPicPr>
          <p:nvPr/>
        </p:nvPicPr>
        <p:blipFill>
          <a:blip r:embed="rId4">
            <a:extLst/>
          </a:blip>
          <a:stretch>
            <a:fillRect/>
          </a:stretch>
        </p:blipFill>
        <p:spPr>
          <a:xfrm>
            <a:off x="16840200" y="400050"/>
            <a:ext cx="400050" cy="400050"/>
          </a:xfrm>
          <a:prstGeom prst="rect">
            <a:avLst/>
          </a:prstGeom>
          <a:ln w="12700">
            <a:miter lim="400000"/>
          </a:ln>
        </p:spPr>
      </p:pic>
      <p:pic>
        <p:nvPicPr>
          <p:cNvPr id="146" name="Google Shape;185;p13" descr="Google Shape;185;p13"/>
          <p:cNvPicPr>
            <a:picLocks noChangeAspect="1"/>
          </p:cNvPicPr>
          <p:nvPr/>
        </p:nvPicPr>
        <p:blipFill>
          <a:blip r:embed="rId2">
            <a:extLst/>
          </a:blip>
          <a:stretch>
            <a:fillRect/>
          </a:stretch>
        </p:blipFill>
        <p:spPr>
          <a:xfrm>
            <a:off x="12182475" y="2533650"/>
            <a:ext cx="5081588" cy="6424613"/>
          </a:xfrm>
          <a:prstGeom prst="rect">
            <a:avLst/>
          </a:prstGeom>
          <a:ln w="12700">
            <a:miter lim="400000"/>
          </a:ln>
        </p:spPr>
      </p:pic>
      <p:pic>
        <p:nvPicPr>
          <p:cNvPr id="147" name="Google Shape;186;p13" descr="Google Shape;186;p13"/>
          <p:cNvPicPr>
            <a:picLocks noChangeAspect="1"/>
          </p:cNvPicPr>
          <p:nvPr/>
        </p:nvPicPr>
        <p:blipFill>
          <a:blip r:embed="rId5">
            <a:extLst/>
          </a:blip>
          <a:stretch>
            <a:fillRect/>
          </a:stretch>
        </p:blipFill>
        <p:spPr>
          <a:xfrm>
            <a:off x="1819275" y="5419725"/>
            <a:ext cx="2533650" cy="556001"/>
          </a:xfrm>
          <a:prstGeom prst="rect">
            <a:avLst/>
          </a:prstGeom>
          <a:ln w="12700">
            <a:miter lim="400000"/>
          </a:ln>
        </p:spPr>
      </p:pic>
      <p:pic>
        <p:nvPicPr>
          <p:cNvPr id="148" name="Google Shape;187;p13" descr="Google Shape;187;p13"/>
          <p:cNvPicPr>
            <a:picLocks noChangeAspect="1"/>
          </p:cNvPicPr>
          <p:nvPr/>
        </p:nvPicPr>
        <p:blipFill>
          <a:blip r:embed="rId6">
            <a:extLst/>
          </a:blip>
          <a:stretch>
            <a:fillRect/>
          </a:stretch>
        </p:blipFill>
        <p:spPr>
          <a:xfrm>
            <a:off x="7381875" y="5419725"/>
            <a:ext cx="2085975" cy="556001"/>
          </a:xfrm>
          <a:prstGeom prst="rect">
            <a:avLst/>
          </a:prstGeom>
          <a:ln w="12700">
            <a:miter lim="400000"/>
          </a:ln>
        </p:spPr>
      </p:pic>
      <p:pic>
        <p:nvPicPr>
          <p:cNvPr id="149" name="Google Shape;188;p13" descr="Google Shape;188;p13"/>
          <p:cNvPicPr>
            <a:picLocks noChangeAspect="1"/>
          </p:cNvPicPr>
          <p:nvPr/>
        </p:nvPicPr>
        <p:blipFill>
          <a:blip r:embed="rId7">
            <a:extLst/>
          </a:blip>
          <a:stretch>
            <a:fillRect/>
          </a:stretch>
        </p:blipFill>
        <p:spPr>
          <a:xfrm>
            <a:off x="12954000" y="5419725"/>
            <a:ext cx="2771775" cy="556001"/>
          </a:xfrm>
          <a:prstGeom prst="rect">
            <a:avLst/>
          </a:prstGeom>
          <a:ln w="12700">
            <a:miter lim="400000"/>
          </a:ln>
        </p:spPr>
      </p:pic>
      <p:pic>
        <p:nvPicPr>
          <p:cNvPr id="150" name="Google Shape;189;p13" descr="Google Shape;189;p13"/>
          <p:cNvPicPr>
            <a:picLocks noChangeAspect="1"/>
          </p:cNvPicPr>
          <p:nvPr/>
        </p:nvPicPr>
        <p:blipFill>
          <a:blip r:embed="rId8">
            <a:extLst/>
          </a:blip>
          <a:stretch>
            <a:fillRect/>
          </a:stretch>
        </p:blipFill>
        <p:spPr>
          <a:xfrm>
            <a:off x="7296150" y="3314700"/>
            <a:ext cx="1750771" cy="1850708"/>
          </a:xfrm>
          <a:prstGeom prst="rect">
            <a:avLst/>
          </a:prstGeom>
          <a:ln w="12700">
            <a:miter lim="400000"/>
          </a:ln>
        </p:spPr>
      </p:pic>
      <p:pic>
        <p:nvPicPr>
          <p:cNvPr id="151" name="Google Shape;190;p13" descr="Google Shape;190;p13"/>
          <p:cNvPicPr>
            <a:picLocks noChangeAspect="1"/>
          </p:cNvPicPr>
          <p:nvPr/>
        </p:nvPicPr>
        <p:blipFill>
          <a:blip r:embed="rId9">
            <a:extLst/>
          </a:blip>
          <a:stretch>
            <a:fillRect/>
          </a:stretch>
        </p:blipFill>
        <p:spPr>
          <a:xfrm>
            <a:off x="12868275" y="3314700"/>
            <a:ext cx="1750771" cy="1850708"/>
          </a:xfrm>
          <a:prstGeom prst="rect">
            <a:avLst/>
          </a:prstGeom>
          <a:ln w="12700">
            <a:miter lim="400000"/>
          </a:ln>
        </p:spPr>
      </p:pic>
      <p:sp>
        <p:nvSpPr>
          <p:cNvPr id="152" name="Google Shape;191;p13"/>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153" name="Google Shape;192;p13"/>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154" name="Google Shape;193;p13"/>
          <p:cNvSpPr txBox="1"/>
          <p:nvPr/>
        </p:nvSpPr>
        <p:spPr>
          <a:xfrm>
            <a:off x="1047750" y="1333500"/>
            <a:ext cx="9175508" cy="1062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118806"/>
              </a:lnSpc>
              <a:defRPr sz="2900">
                <a:solidFill>
                  <a:srgbClr val="E5E1E6"/>
                </a:solidFill>
                <a:latin typeface="Barlow ExtraBold"/>
                <a:ea typeface="Barlow ExtraBold"/>
                <a:cs typeface="Barlow ExtraBold"/>
                <a:sym typeface="Barlow ExtraBold"/>
              </a:defRPr>
            </a:lvl1pPr>
          </a:lstStyle>
          <a:p>
            <a:r>
              <a:rPr lang="en-IN" dirty="0" smtClean="0"/>
              <a:t>Once again, lets see these 3 people:</a:t>
            </a:r>
          </a:p>
          <a:p>
            <a:r>
              <a:rPr lang="en-IN" dirty="0"/>
              <a:t>https://hacktoberfest.com/</a:t>
            </a:r>
            <a:endParaRPr dirty="0"/>
          </a:p>
        </p:txBody>
      </p:sp>
      <p:sp>
        <p:nvSpPr>
          <p:cNvPr id="156" name="Google Shape;195;p13"/>
          <p:cNvSpPr txBox="1"/>
          <p:nvPr/>
        </p:nvSpPr>
        <p:spPr>
          <a:xfrm>
            <a:off x="1823999" y="5429250"/>
            <a:ext cx="2524201" cy="520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5015"/>
              </a:lnSpc>
              <a:defRPr sz="3100">
                <a:solidFill>
                  <a:srgbClr val="E5E1E6"/>
                </a:solidFill>
                <a:latin typeface="JetBrains Mono ExtraBold"/>
                <a:ea typeface="JetBrains Mono ExtraBold"/>
                <a:cs typeface="JetBrains Mono ExtraBold"/>
                <a:sym typeface="JetBrains Mono ExtraBold"/>
              </a:defRPr>
            </a:lvl1pPr>
          </a:lstStyle>
          <a:p>
            <a:r>
              <a:t>Maintainer</a:t>
            </a:r>
          </a:p>
        </p:txBody>
      </p:sp>
      <p:sp>
        <p:nvSpPr>
          <p:cNvPr id="157" name="Google Shape;196;p13"/>
          <p:cNvSpPr txBox="1"/>
          <p:nvPr/>
        </p:nvSpPr>
        <p:spPr>
          <a:xfrm>
            <a:off x="1933575" y="6372225"/>
            <a:ext cx="3562201" cy="1698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rPr dirty="0"/>
              <a:t>Maintains an open source project / could give an entire presentation on </a:t>
            </a:r>
            <a:r>
              <a:rPr dirty="0" smtClean="0"/>
              <a:t>PRs</a:t>
            </a:r>
            <a:r>
              <a:rPr lang="en-IN" dirty="0" smtClean="0"/>
              <a:t>.</a:t>
            </a:r>
            <a:endParaRPr dirty="0"/>
          </a:p>
        </p:txBody>
      </p:sp>
      <p:sp>
        <p:nvSpPr>
          <p:cNvPr id="158" name="Google Shape;197;p13"/>
          <p:cNvSpPr txBox="1"/>
          <p:nvPr/>
        </p:nvSpPr>
        <p:spPr>
          <a:xfrm>
            <a:off x="13015988" y="5429250"/>
            <a:ext cx="2647801" cy="520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5015"/>
              </a:lnSpc>
              <a:defRPr sz="3100">
                <a:solidFill>
                  <a:srgbClr val="E5E1E6"/>
                </a:solidFill>
                <a:latin typeface="JetBrains Mono ExtraBold"/>
                <a:ea typeface="JetBrains Mono ExtraBold"/>
                <a:cs typeface="JetBrains Mono ExtraBold"/>
                <a:sym typeface="JetBrains Mono ExtraBold"/>
              </a:defRPr>
            </a:lvl1pPr>
          </a:lstStyle>
          <a:p>
            <a:r>
              <a:t>Contributor</a:t>
            </a:r>
          </a:p>
        </p:txBody>
      </p:sp>
      <p:sp>
        <p:nvSpPr>
          <p:cNvPr id="159" name="Google Shape;198;p13"/>
          <p:cNvSpPr txBox="1"/>
          <p:nvPr/>
        </p:nvSpPr>
        <p:spPr>
          <a:xfrm>
            <a:off x="13077825" y="6372225"/>
            <a:ext cx="3562201" cy="1751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t>Already contributes to open source / works in a tech role</a:t>
            </a:r>
          </a:p>
        </p:txBody>
      </p:sp>
      <p:sp>
        <p:nvSpPr>
          <p:cNvPr id="160" name="Google Shape;199;p13"/>
          <p:cNvSpPr txBox="1"/>
          <p:nvPr/>
        </p:nvSpPr>
        <p:spPr>
          <a:xfrm>
            <a:off x="7443713" y="5429250"/>
            <a:ext cx="1962301" cy="520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5015"/>
              </a:lnSpc>
              <a:defRPr sz="3100">
                <a:solidFill>
                  <a:srgbClr val="E5E1E6"/>
                </a:solidFill>
                <a:latin typeface="JetBrains Mono ExtraBold"/>
                <a:ea typeface="JetBrains Mono ExtraBold"/>
                <a:cs typeface="JetBrains Mono ExtraBold"/>
                <a:sym typeface="JetBrains Mono ExtraBold"/>
              </a:defRPr>
            </a:lvl1pPr>
          </a:lstStyle>
          <a:p>
            <a:r>
              <a:t>Beginner</a:t>
            </a:r>
          </a:p>
        </p:txBody>
      </p:sp>
      <p:sp>
        <p:nvSpPr>
          <p:cNvPr id="161" name="Google Shape;200;p13"/>
          <p:cNvSpPr txBox="1"/>
          <p:nvPr/>
        </p:nvSpPr>
        <p:spPr>
          <a:xfrm>
            <a:off x="7505700" y="6372225"/>
            <a:ext cx="3562201" cy="1751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2400">
                <a:solidFill>
                  <a:srgbClr val="FFFFFF"/>
                </a:solidFill>
                <a:latin typeface="JetBrains Mono Regular"/>
                <a:ea typeface="JetBrains Mono Regular"/>
                <a:cs typeface="JetBrains Mono Regular"/>
                <a:sym typeface="JetBrains Mono Regular"/>
              </a:defRPr>
            </a:lvl1pPr>
          </a:lstStyle>
          <a:p>
            <a:r>
              <a:t>Never made a pull request before / New to tech in general</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184" name="Google Shape;235;p16" descr="Google Shape;235;p16"/>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185" name="Google Shape;236;p16" descr="Google Shape;236;p16"/>
          <p:cNvPicPr>
            <a:picLocks noChangeAspect="1"/>
          </p:cNvPicPr>
          <p:nvPr/>
        </p:nvPicPr>
        <p:blipFill>
          <a:blip r:embed="rId3">
            <a:extLst/>
          </a:blip>
          <a:stretch>
            <a:fillRect/>
          </a:stretch>
        </p:blipFill>
        <p:spPr>
          <a:xfrm>
            <a:off x="0" y="0"/>
            <a:ext cx="18288000" cy="10287000"/>
          </a:xfrm>
          <a:prstGeom prst="rect">
            <a:avLst/>
          </a:prstGeom>
          <a:ln w="12700">
            <a:miter lim="400000"/>
          </a:ln>
        </p:spPr>
      </p:pic>
      <p:pic>
        <p:nvPicPr>
          <p:cNvPr id="186" name="Google Shape;237;p16" descr="Google Shape;237;p16"/>
          <p:cNvPicPr>
            <a:picLocks noChangeAspect="1"/>
          </p:cNvPicPr>
          <p:nvPr/>
        </p:nvPicPr>
        <p:blipFill>
          <a:blip r:embed="rId4">
            <a:extLst/>
          </a:blip>
          <a:stretch>
            <a:fillRect/>
          </a:stretch>
        </p:blipFill>
        <p:spPr>
          <a:xfrm>
            <a:off x="2324100" y="2333625"/>
            <a:ext cx="13644563" cy="5610227"/>
          </a:xfrm>
          <a:prstGeom prst="rect">
            <a:avLst/>
          </a:prstGeom>
          <a:ln w="12700">
            <a:miter lim="400000"/>
          </a:ln>
        </p:spPr>
      </p:pic>
      <p:pic>
        <p:nvPicPr>
          <p:cNvPr id="187" name="Google Shape;238;p16" descr="Google Shape;238;p16"/>
          <p:cNvPicPr>
            <a:picLocks noChangeAspect="1"/>
          </p:cNvPicPr>
          <p:nvPr/>
        </p:nvPicPr>
        <p:blipFill>
          <a:blip r:embed="rId5">
            <a:extLst/>
          </a:blip>
          <a:stretch>
            <a:fillRect/>
          </a:stretch>
        </p:blipFill>
        <p:spPr>
          <a:xfrm>
            <a:off x="16840200" y="400050"/>
            <a:ext cx="400050" cy="400050"/>
          </a:xfrm>
          <a:prstGeom prst="rect">
            <a:avLst/>
          </a:prstGeom>
          <a:ln w="12700">
            <a:miter lim="400000"/>
          </a:ln>
        </p:spPr>
      </p:pic>
      <p:pic>
        <p:nvPicPr>
          <p:cNvPr id="188" name="Google Shape;239;p16" descr="Google Shape;239;p16"/>
          <p:cNvPicPr>
            <a:picLocks noChangeAspect="1"/>
          </p:cNvPicPr>
          <p:nvPr/>
        </p:nvPicPr>
        <p:blipFill>
          <a:blip r:embed="rId6">
            <a:extLst/>
          </a:blip>
          <a:stretch>
            <a:fillRect/>
          </a:stretch>
        </p:blipFill>
        <p:spPr>
          <a:xfrm>
            <a:off x="9105900" y="6753225"/>
            <a:ext cx="288932" cy="147298"/>
          </a:xfrm>
          <a:prstGeom prst="rect">
            <a:avLst/>
          </a:prstGeom>
          <a:ln w="12700">
            <a:miter lim="400000"/>
          </a:ln>
        </p:spPr>
      </p:pic>
      <p:pic>
        <p:nvPicPr>
          <p:cNvPr id="189" name="Google Shape;240;p16" descr="Google Shape;240;p16"/>
          <p:cNvPicPr>
            <a:picLocks noChangeAspect="1"/>
          </p:cNvPicPr>
          <p:nvPr/>
        </p:nvPicPr>
        <p:blipFill>
          <a:blip r:embed="rId7">
            <a:extLst/>
          </a:blip>
          <a:stretch>
            <a:fillRect/>
          </a:stretch>
        </p:blipFill>
        <p:spPr>
          <a:xfrm>
            <a:off x="9486900" y="6753225"/>
            <a:ext cx="288932" cy="147298"/>
          </a:xfrm>
          <a:prstGeom prst="rect">
            <a:avLst/>
          </a:prstGeom>
          <a:ln w="12700">
            <a:miter lim="400000"/>
          </a:ln>
        </p:spPr>
      </p:pic>
      <p:pic>
        <p:nvPicPr>
          <p:cNvPr id="190" name="Google Shape;241;p16" descr="Google Shape;241;p16"/>
          <p:cNvPicPr>
            <a:picLocks noChangeAspect="1"/>
          </p:cNvPicPr>
          <p:nvPr/>
        </p:nvPicPr>
        <p:blipFill>
          <a:blip r:embed="rId8">
            <a:extLst/>
          </a:blip>
          <a:stretch>
            <a:fillRect/>
          </a:stretch>
        </p:blipFill>
        <p:spPr>
          <a:xfrm>
            <a:off x="9877425" y="6753225"/>
            <a:ext cx="288932" cy="147298"/>
          </a:xfrm>
          <a:prstGeom prst="rect">
            <a:avLst/>
          </a:prstGeom>
          <a:ln w="12700">
            <a:miter lim="400000"/>
          </a:ln>
        </p:spPr>
      </p:pic>
      <p:pic>
        <p:nvPicPr>
          <p:cNvPr id="191" name="Google Shape;242;p16" descr="Google Shape;242;p16"/>
          <p:cNvPicPr>
            <a:picLocks noChangeAspect="1"/>
          </p:cNvPicPr>
          <p:nvPr/>
        </p:nvPicPr>
        <p:blipFill>
          <a:blip r:embed="rId6">
            <a:extLst/>
          </a:blip>
          <a:stretch>
            <a:fillRect/>
          </a:stretch>
        </p:blipFill>
        <p:spPr>
          <a:xfrm>
            <a:off x="10258425" y="6753225"/>
            <a:ext cx="288932" cy="147298"/>
          </a:xfrm>
          <a:prstGeom prst="rect">
            <a:avLst/>
          </a:prstGeom>
          <a:ln w="12700">
            <a:miter lim="400000"/>
          </a:ln>
        </p:spPr>
      </p:pic>
      <p:pic>
        <p:nvPicPr>
          <p:cNvPr id="192" name="Google Shape;243;p16" descr="Google Shape;243;p16"/>
          <p:cNvPicPr>
            <a:picLocks noChangeAspect="1"/>
          </p:cNvPicPr>
          <p:nvPr/>
        </p:nvPicPr>
        <p:blipFill>
          <a:blip r:embed="rId7">
            <a:extLst/>
          </a:blip>
          <a:stretch>
            <a:fillRect/>
          </a:stretch>
        </p:blipFill>
        <p:spPr>
          <a:xfrm>
            <a:off x="10639425" y="6753225"/>
            <a:ext cx="288932" cy="147298"/>
          </a:xfrm>
          <a:prstGeom prst="rect">
            <a:avLst/>
          </a:prstGeom>
          <a:ln w="12700">
            <a:miter lim="400000"/>
          </a:ln>
        </p:spPr>
      </p:pic>
      <p:pic>
        <p:nvPicPr>
          <p:cNvPr id="193" name="Google Shape;244;p16" descr="Google Shape;244;p16"/>
          <p:cNvPicPr>
            <a:picLocks noChangeAspect="1"/>
          </p:cNvPicPr>
          <p:nvPr/>
        </p:nvPicPr>
        <p:blipFill>
          <a:blip r:embed="rId8">
            <a:extLst/>
          </a:blip>
          <a:stretch>
            <a:fillRect/>
          </a:stretch>
        </p:blipFill>
        <p:spPr>
          <a:xfrm>
            <a:off x="11029950" y="6753225"/>
            <a:ext cx="288932" cy="147298"/>
          </a:xfrm>
          <a:prstGeom prst="rect">
            <a:avLst/>
          </a:prstGeom>
          <a:ln w="12700">
            <a:miter lim="400000"/>
          </a:ln>
        </p:spPr>
      </p:pic>
      <p:pic>
        <p:nvPicPr>
          <p:cNvPr id="194" name="Google Shape;245;p16" descr="Google Shape;245;p16"/>
          <p:cNvPicPr>
            <a:picLocks noChangeAspect="1"/>
          </p:cNvPicPr>
          <p:nvPr/>
        </p:nvPicPr>
        <p:blipFill>
          <a:blip r:embed="rId6">
            <a:extLst/>
          </a:blip>
          <a:stretch>
            <a:fillRect/>
          </a:stretch>
        </p:blipFill>
        <p:spPr>
          <a:xfrm>
            <a:off x="11410950" y="6753225"/>
            <a:ext cx="288932" cy="147298"/>
          </a:xfrm>
          <a:prstGeom prst="rect">
            <a:avLst/>
          </a:prstGeom>
          <a:ln w="12700">
            <a:miter lim="400000"/>
          </a:ln>
        </p:spPr>
      </p:pic>
      <p:pic>
        <p:nvPicPr>
          <p:cNvPr id="195" name="Google Shape;246;p16" descr="Google Shape;246;p16"/>
          <p:cNvPicPr>
            <a:picLocks noChangeAspect="1"/>
          </p:cNvPicPr>
          <p:nvPr/>
        </p:nvPicPr>
        <p:blipFill>
          <a:blip r:embed="rId7">
            <a:extLst/>
          </a:blip>
          <a:stretch>
            <a:fillRect/>
          </a:stretch>
        </p:blipFill>
        <p:spPr>
          <a:xfrm>
            <a:off x="11791950" y="6753225"/>
            <a:ext cx="288932" cy="147298"/>
          </a:xfrm>
          <a:prstGeom prst="rect">
            <a:avLst/>
          </a:prstGeom>
          <a:ln w="12700">
            <a:miter lim="400000"/>
          </a:ln>
        </p:spPr>
      </p:pic>
      <p:pic>
        <p:nvPicPr>
          <p:cNvPr id="196" name="Google Shape;247;p16" descr="Google Shape;247;p16"/>
          <p:cNvPicPr>
            <a:picLocks noChangeAspect="1"/>
          </p:cNvPicPr>
          <p:nvPr/>
        </p:nvPicPr>
        <p:blipFill>
          <a:blip r:embed="rId8">
            <a:extLst/>
          </a:blip>
          <a:stretch>
            <a:fillRect/>
          </a:stretch>
        </p:blipFill>
        <p:spPr>
          <a:xfrm>
            <a:off x="12182475" y="6753225"/>
            <a:ext cx="288932" cy="147298"/>
          </a:xfrm>
          <a:prstGeom prst="rect">
            <a:avLst/>
          </a:prstGeom>
          <a:ln w="12700">
            <a:miter lim="400000"/>
          </a:ln>
        </p:spPr>
      </p:pic>
      <p:pic>
        <p:nvPicPr>
          <p:cNvPr id="197" name="Google Shape;248;p16" descr="Google Shape;248;p16"/>
          <p:cNvPicPr>
            <a:picLocks noChangeAspect="1"/>
          </p:cNvPicPr>
          <p:nvPr/>
        </p:nvPicPr>
        <p:blipFill>
          <a:blip r:embed="rId6">
            <a:extLst/>
          </a:blip>
          <a:stretch>
            <a:fillRect/>
          </a:stretch>
        </p:blipFill>
        <p:spPr>
          <a:xfrm>
            <a:off x="12563475" y="6753225"/>
            <a:ext cx="288932" cy="147298"/>
          </a:xfrm>
          <a:prstGeom prst="rect">
            <a:avLst/>
          </a:prstGeom>
          <a:ln w="12700">
            <a:miter lim="400000"/>
          </a:ln>
        </p:spPr>
      </p:pic>
      <p:pic>
        <p:nvPicPr>
          <p:cNvPr id="198" name="Google Shape;249;p16" descr="Google Shape;249;p16"/>
          <p:cNvPicPr>
            <a:picLocks noChangeAspect="1"/>
          </p:cNvPicPr>
          <p:nvPr/>
        </p:nvPicPr>
        <p:blipFill>
          <a:blip r:embed="rId7">
            <a:extLst/>
          </a:blip>
          <a:stretch>
            <a:fillRect/>
          </a:stretch>
        </p:blipFill>
        <p:spPr>
          <a:xfrm>
            <a:off x="12944475" y="6753225"/>
            <a:ext cx="288932" cy="147298"/>
          </a:xfrm>
          <a:prstGeom prst="rect">
            <a:avLst/>
          </a:prstGeom>
          <a:ln w="12700">
            <a:miter lim="400000"/>
          </a:ln>
        </p:spPr>
      </p:pic>
      <p:pic>
        <p:nvPicPr>
          <p:cNvPr id="199" name="Google Shape;250;p16" descr="Google Shape;250;p16"/>
          <p:cNvPicPr>
            <a:picLocks noChangeAspect="1"/>
          </p:cNvPicPr>
          <p:nvPr/>
        </p:nvPicPr>
        <p:blipFill>
          <a:blip r:embed="rId8">
            <a:extLst/>
          </a:blip>
          <a:stretch>
            <a:fillRect/>
          </a:stretch>
        </p:blipFill>
        <p:spPr>
          <a:xfrm>
            <a:off x="13335000" y="6753225"/>
            <a:ext cx="288932" cy="147298"/>
          </a:xfrm>
          <a:prstGeom prst="rect">
            <a:avLst/>
          </a:prstGeom>
          <a:ln w="12700">
            <a:miter lim="400000"/>
          </a:ln>
        </p:spPr>
      </p:pic>
      <p:pic>
        <p:nvPicPr>
          <p:cNvPr id="200" name="Google Shape;251;p16" descr="Google Shape;251;p16"/>
          <p:cNvPicPr>
            <a:picLocks noChangeAspect="1"/>
          </p:cNvPicPr>
          <p:nvPr/>
        </p:nvPicPr>
        <p:blipFill>
          <a:blip r:embed="rId6">
            <a:extLst/>
          </a:blip>
          <a:stretch>
            <a:fillRect/>
          </a:stretch>
        </p:blipFill>
        <p:spPr>
          <a:xfrm>
            <a:off x="13716000" y="6753225"/>
            <a:ext cx="288932" cy="147298"/>
          </a:xfrm>
          <a:prstGeom prst="rect">
            <a:avLst/>
          </a:prstGeom>
          <a:ln w="12700">
            <a:miter lim="400000"/>
          </a:ln>
        </p:spPr>
      </p:pic>
      <p:pic>
        <p:nvPicPr>
          <p:cNvPr id="201" name="Google Shape;252;p16" descr="Google Shape;252;p16"/>
          <p:cNvPicPr>
            <a:picLocks noChangeAspect="1"/>
          </p:cNvPicPr>
          <p:nvPr/>
        </p:nvPicPr>
        <p:blipFill>
          <a:blip r:embed="rId7">
            <a:extLst/>
          </a:blip>
          <a:stretch>
            <a:fillRect/>
          </a:stretch>
        </p:blipFill>
        <p:spPr>
          <a:xfrm>
            <a:off x="14097000" y="6753225"/>
            <a:ext cx="288932" cy="147298"/>
          </a:xfrm>
          <a:prstGeom prst="rect">
            <a:avLst/>
          </a:prstGeom>
          <a:ln w="12700">
            <a:miter lim="400000"/>
          </a:ln>
        </p:spPr>
      </p:pic>
      <p:pic>
        <p:nvPicPr>
          <p:cNvPr id="202" name="Google Shape;253;p16" descr="Google Shape;253;p16"/>
          <p:cNvPicPr>
            <a:picLocks noChangeAspect="1"/>
          </p:cNvPicPr>
          <p:nvPr/>
        </p:nvPicPr>
        <p:blipFill>
          <a:blip r:embed="rId8">
            <a:extLst/>
          </a:blip>
          <a:stretch>
            <a:fillRect/>
          </a:stretch>
        </p:blipFill>
        <p:spPr>
          <a:xfrm>
            <a:off x="14487525" y="6753225"/>
            <a:ext cx="288932" cy="147298"/>
          </a:xfrm>
          <a:prstGeom prst="rect">
            <a:avLst/>
          </a:prstGeom>
          <a:ln w="12700">
            <a:miter lim="400000"/>
          </a:ln>
        </p:spPr>
      </p:pic>
      <p:pic>
        <p:nvPicPr>
          <p:cNvPr id="203" name="Google Shape;254;p16" descr="Google Shape;254;p16"/>
          <p:cNvPicPr>
            <a:picLocks noChangeAspect="1"/>
          </p:cNvPicPr>
          <p:nvPr/>
        </p:nvPicPr>
        <p:blipFill>
          <a:blip r:embed="rId9">
            <a:extLst/>
          </a:blip>
          <a:stretch>
            <a:fillRect/>
          </a:stretch>
        </p:blipFill>
        <p:spPr>
          <a:xfrm>
            <a:off x="15220950" y="3524250"/>
            <a:ext cx="247650" cy="2781300"/>
          </a:xfrm>
          <a:prstGeom prst="rect">
            <a:avLst/>
          </a:prstGeom>
          <a:ln w="12700">
            <a:miter lim="400000"/>
          </a:ln>
        </p:spPr>
      </p:pic>
      <p:pic>
        <p:nvPicPr>
          <p:cNvPr id="204" name="Google Shape;255;p16" descr="Google Shape;255;p16"/>
          <p:cNvPicPr>
            <a:picLocks noChangeAspect="1"/>
          </p:cNvPicPr>
          <p:nvPr/>
        </p:nvPicPr>
        <p:blipFill>
          <a:blip r:embed="rId10">
            <a:extLst/>
          </a:blip>
          <a:stretch>
            <a:fillRect/>
          </a:stretch>
        </p:blipFill>
        <p:spPr>
          <a:xfrm>
            <a:off x="15316200" y="4572000"/>
            <a:ext cx="47625" cy="1600200"/>
          </a:xfrm>
          <a:prstGeom prst="rect">
            <a:avLst/>
          </a:prstGeom>
          <a:ln w="12700">
            <a:miter lim="400000"/>
          </a:ln>
        </p:spPr>
      </p:pic>
      <p:sp>
        <p:nvSpPr>
          <p:cNvPr id="205" name="Google Shape;256;p16"/>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206" name="Google Shape;257;p16"/>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07" name="Google Shape;258;p16"/>
          <p:cNvSpPr txBox="1"/>
          <p:nvPr/>
        </p:nvSpPr>
        <p:spPr>
          <a:xfrm>
            <a:off x="2760436" y="2618423"/>
            <a:ext cx="12296700" cy="4335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5000"/>
              </a:lnSpc>
              <a:defRPr sz="3500">
                <a:solidFill>
                  <a:srgbClr val="FFFFFF"/>
                </a:solidFill>
                <a:latin typeface="JetBrains Mono Light"/>
                <a:ea typeface="JetBrains Mono Light"/>
                <a:cs typeface="JetBrains Mono Light"/>
                <a:sym typeface="JetBrains Mono Light"/>
              </a:defRPr>
            </a:lvl1pPr>
          </a:lstStyle>
          <a:p>
            <a:r>
              <a:rPr lang="en-IN" dirty="0">
                <a:hlinkClick r:id="rId11"/>
              </a:rPr>
              <a:t>https://hacktoberfest.com/participation</a:t>
            </a:r>
            <a:r>
              <a:rPr lang="en-IN" dirty="0" smtClean="0">
                <a:hlinkClick r:id="rId11"/>
              </a:rPr>
              <a:t>/</a:t>
            </a:r>
            <a:endParaRPr lang="en-IN" dirty="0" smtClean="0"/>
          </a:p>
          <a:p>
            <a:r>
              <a:rPr lang="en-IN" dirty="0" smtClean="0"/>
              <a:t>While participating, make sure that you follow all the guidelines of the event &amp; are familiar with the basic functioning of Git &amp; GitHub</a:t>
            </a:r>
          </a:p>
          <a:p>
            <a:r>
              <a:rPr lang="en-IN" dirty="0" smtClean="0"/>
              <a:t>&gt;For GitHub mobile app users, you do not need to use git to participate as long as you are well versed with what you are doing.</a:t>
            </a:r>
            <a:endParaRPr dirty="0"/>
          </a:p>
        </p:txBody>
      </p:sp>
      <p:pic>
        <p:nvPicPr>
          <p:cNvPr id="2" name="Picture 1"/>
          <p:cNvPicPr>
            <a:picLocks noChangeAspect="1"/>
          </p:cNvPicPr>
          <p:nvPr/>
        </p:nvPicPr>
        <p:blipFill>
          <a:blip r:embed="rId12"/>
          <a:stretch>
            <a:fillRect/>
          </a:stretch>
        </p:blipFill>
        <p:spPr>
          <a:xfrm>
            <a:off x="5707761" y="6570603"/>
            <a:ext cx="1208309" cy="1036797"/>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325" name="Google Shape;408;p24" descr="Google Shape;408;p24"/>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326" name="Google Shape;409;p24" descr="Google Shape;409;p24"/>
          <p:cNvPicPr>
            <a:picLocks noChangeAspect="1"/>
          </p:cNvPicPr>
          <p:nvPr/>
        </p:nvPicPr>
        <p:blipFill>
          <a:blip r:embed="rId3">
            <a:extLst/>
          </a:blip>
          <a:stretch>
            <a:fillRect/>
          </a:stretch>
        </p:blipFill>
        <p:spPr>
          <a:xfrm>
            <a:off x="16840200" y="400050"/>
            <a:ext cx="400050" cy="400050"/>
          </a:xfrm>
          <a:prstGeom prst="rect">
            <a:avLst/>
          </a:prstGeom>
          <a:ln w="12700">
            <a:miter lim="400000"/>
          </a:ln>
        </p:spPr>
      </p:pic>
      <p:pic>
        <p:nvPicPr>
          <p:cNvPr id="327" name="Google Shape;410;p24" descr="Google Shape;410;p24"/>
          <p:cNvPicPr>
            <a:picLocks noChangeAspect="1"/>
          </p:cNvPicPr>
          <p:nvPr/>
        </p:nvPicPr>
        <p:blipFill>
          <a:blip r:embed="rId4">
            <a:extLst/>
          </a:blip>
          <a:stretch>
            <a:fillRect/>
          </a:stretch>
        </p:blipFill>
        <p:spPr>
          <a:xfrm>
            <a:off x="7886700" y="2933700"/>
            <a:ext cx="2517201" cy="2517201"/>
          </a:xfrm>
          <a:prstGeom prst="rect">
            <a:avLst/>
          </a:prstGeom>
          <a:ln w="12700">
            <a:miter lim="400000"/>
          </a:ln>
        </p:spPr>
      </p:pic>
      <p:pic>
        <p:nvPicPr>
          <p:cNvPr id="328" name="Google Shape;411;p24" descr="Google Shape;411;p24"/>
          <p:cNvPicPr>
            <a:picLocks noChangeAspect="1"/>
          </p:cNvPicPr>
          <p:nvPr/>
        </p:nvPicPr>
        <p:blipFill>
          <a:blip r:embed="rId5">
            <a:extLst/>
          </a:blip>
          <a:stretch>
            <a:fillRect/>
          </a:stretch>
        </p:blipFill>
        <p:spPr>
          <a:xfrm>
            <a:off x="3133725" y="6496050"/>
            <a:ext cx="12014841" cy="863906"/>
          </a:xfrm>
          <a:prstGeom prst="rect">
            <a:avLst/>
          </a:prstGeom>
          <a:ln w="12700">
            <a:miter lim="400000"/>
          </a:ln>
        </p:spPr>
      </p:pic>
      <p:sp>
        <p:nvSpPr>
          <p:cNvPr id="329" name="Google Shape;412;p24"/>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330" name="Google Shape;413;p24"/>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331" name="Google Shape;414;p24"/>
          <p:cNvSpPr txBox="1"/>
          <p:nvPr/>
        </p:nvSpPr>
        <p:spPr>
          <a:xfrm>
            <a:off x="3551925" y="6638925"/>
            <a:ext cx="11184301" cy="624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5000"/>
              </a:lnSpc>
              <a:defRPr sz="3600">
                <a:solidFill>
                  <a:srgbClr val="E5E1E6"/>
                </a:solidFill>
                <a:latin typeface="JetBrains Mono ExtraBold"/>
                <a:ea typeface="JetBrains Mono ExtraBold"/>
                <a:cs typeface="JetBrains Mono ExtraBold"/>
                <a:sym typeface="JetBrains Mono ExtraBold"/>
              </a:defRPr>
            </a:lvl1pPr>
          </a:lstStyle>
          <a:p>
            <a:r>
              <a:rPr dirty="0" smtClean="0"/>
              <a:t>hacktoberfest.digitalocean.com</a:t>
            </a:r>
            <a:endParaRPr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414" name="Google Shape;521;p30" descr="Google Shape;521;p30"/>
          <p:cNvPicPr>
            <a:picLocks noChangeAspect="1"/>
          </p:cNvPicPr>
          <p:nvPr/>
        </p:nvPicPr>
        <p:blipFill>
          <a:blip r:embed="rId2">
            <a:extLst/>
          </a:blip>
          <a:srcRect b="22683"/>
          <a:stretch>
            <a:fillRect/>
          </a:stretch>
        </p:blipFill>
        <p:spPr>
          <a:xfrm>
            <a:off x="0" y="0"/>
            <a:ext cx="18288000" cy="10287001"/>
          </a:xfrm>
          <a:prstGeom prst="rect">
            <a:avLst/>
          </a:prstGeom>
          <a:ln w="12700">
            <a:miter lim="400000"/>
          </a:ln>
        </p:spPr>
      </p:pic>
      <p:pic>
        <p:nvPicPr>
          <p:cNvPr id="415" name="Google Shape;522;p30" descr="Google Shape;522;p30"/>
          <p:cNvPicPr>
            <a:picLocks noChangeAspect="1"/>
          </p:cNvPicPr>
          <p:nvPr/>
        </p:nvPicPr>
        <p:blipFill>
          <a:blip r:embed="rId3">
            <a:extLst/>
          </a:blip>
          <a:stretch>
            <a:fillRect/>
          </a:stretch>
        </p:blipFill>
        <p:spPr>
          <a:xfrm>
            <a:off x="16840200" y="400050"/>
            <a:ext cx="400050" cy="400050"/>
          </a:xfrm>
          <a:prstGeom prst="rect">
            <a:avLst/>
          </a:prstGeom>
          <a:ln w="12700">
            <a:miter lim="400000"/>
          </a:ln>
        </p:spPr>
      </p:pic>
      <p:pic>
        <p:nvPicPr>
          <p:cNvPr id="416" name="Google Shape;523;p30" descr="Google Shape;523;p30"/>
          <p:cNvPicPr>
            <a:picLocks noChangeAspect="1"/>
          </p:cNvPicPr>
          <p:nvPr/>
        </p:nvPicPr>
        <p:blipFill>
          <a:blip r:embed="rId4">
            <a:extLst/>
          </a:blip>
          <a:stretch>
            <a:fillRect/>
          </a:stretch>
        </p:blipFill>
        <p:spPr>
          <a:xfrm>
            <a:off x="0" y="10172700"/>
            <a:ext cx="18288000" cy="114300"/>
          </a:xfrm>
          <a:prstGeom prst="rect">
            <a:avLst/>
          </a:prstGeom>
          <a:ln w="12700">
            <a:miter lim="400000"/>
          </a:ln>
        </p:spPr>
      </p:pic>
      <p:pic>
        <p:nvPicPr>
          <p:cNvPr id="417" name="Google Shape;524;p30" descr="Google Shape;524;p30"/>
          <p:cNvPicPr>
            <a:picLocks noChangeAspect="1"/>
          </p:cNvPicPr>
          <p:nvPr/>
        </p:nvPicPr>
        <p:blipFill>
          <a:blip r:embed="rId5">
            <a:extLst/>
          </a:blip>
          <a:stretch>
            <a:fillRect/>
          </a:stretch>
        </p:blipFill>
        <p:spPr>
          <a:xfrm>
            <a:off x="15125700" y="1981200"/>
            <a:ext cx="3162300" cy="6324600"/>
          </a:xfrm>
          <a:prstGeom prst="rect">
            <a:avLst/>
          </a:prstGeom>
          <a:ln w="12700">
            <a:miter lim="400000"/>
          </a:ln>
        </p:spPr>
      </p:pic>
      <p:pic>
        <p:nvPicPr>
          <p:cNvPr id="418" name="Google Shape;525;p30" descr="Google Shape;525;p30"/>
          <p:cNvPicPr>
            <a:picLocks noChangeAspect="1"/>
          </p:cNvPicPr>
          <p:nvPr/>
        </p:nvPicPr>
        <p:blipFill>
          <a:blip r:embed="rId6">
            <a:extLst/>
          </a:blip>
          <a:stretch>
            <a:fillRect/>
          </a:stretch>
        </p:blipFill>
        <p:spPr>
          <a:xfrm>
            <a:off x="1015546" y="3352409"/>
            <a:ext cx="12888539" cy="3057786"/>
          </a:xfrm>
          <a:prstGeom prst="rect">
            <a:avLst/>
          </a:prstGeom>
          <a:ln w="12700">
            <a:miter lim="400000"/>
          </a:ln>
        </p:spPr>
      </p:pic>
      <p:sp>
        <p:nvSpPr>
          <p:cNvPr id="419" name="Google Shape;526;p30"/>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420" name="Google Shape;527;p30"/>
          <p:cNvSpPr txBox="1"/>
          <p:nvPr/>
        </p:nvSpPr>
        <p:spPr>
          <a:xfrm>
            <a:off x="1410625" y="3752850"/>
            <a:ext cx="3162301" cy="81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19673"/>
              </a:lnSpc>
              <a:defRPr sz="5300">
                <a:solidFill>
                  <a:srgbClr val="E5E1E6"/>
                </a:solidFill>
                <a:latin typeface="Barlow ExtraBold"/>
                <a:ea typeface="Barlow ExtraBold"/>
                <a:cs typeface="Barlow ExtraBold"/>
                <a:sym typeface="Barlow ExtraBold"/>
              </a:defRPr>
            </a:lvl1pPr>
          </a:lstStyle>
          <a:p>
            <a:r>
              <a:t>THANKS</a:t>
            </a:r>
          </a:p>
        </p:txBody>
      </p:sp>
      <p:sp>
        <p:nvSpPr>
          <p:cNvPr id="421" name="Google Shape;528;p30"/>
          <p:cNvSpPr txBox="1"/>
          <p:nvPr/>
        </p:nvSpPr>
        <p:spPr>
          <a:xfrm>
            <a:off x="1410625" y="4831720"/>
            <a:ext cx="8996118" cy="905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119795"/>
              </a:lnSpc>
              <a:defRPr sz="14600">
                <a:solidFill>
                  <a:srgbClr val="E5E1E6"/>
                </a:solidFill>
                <a:latin typeface="Barlow ExtraBold"/>
                <a:ea typeface="Barlow ExtraBold"/>
                <a:cs typeface="Barlow ExtraBold"/>
                <a:sym typeface="Barlow ExtraBold"/>
              </a:defRPr>
            </a:lvl1pPr>
          </a:lstStyle>
          <a:p>
            <a:r>
              <a:rPr sz="5400" dirty="0"/>
              <a:t>FOR </a:t>
            </a:r>
            <a:r>
              <a:rPr sz="5400" dirty="0" smtClean="0"/>
              <a:t>LISTENI</a:t>
            </a:r>
            <a:r>
              <a:rPr lang="en-IN" sz="5400" dirty="0" smtClean="0"/>
              <a:t>NG</a:t>
            </a:r>
            <a:endParaRPr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50" name="Google Shape;55;p5" descr="Google Shape;55;p5"/>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53" name="Google Shape;58;p5"/>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54" name="Google Shape;59;p5"/>
          <p:cNvSpPr txBox="1"/>
          <p:nvPr/>
        </p:nvSpPr>
        <p:spPr>
          <a:xfrm>
            <a:off x="1809520" y="1626960"/>
            <a:ext cx="13835292" cy="6924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ct val="125000"/>
              </a:lnSpc>
              <a:defRPr sz="2400">
                <a:solidFill>
                  <a:srgbClr val="E5E1E6"/>
                </a:solidFill>
                <a:latin typeface="JetBrains Mono ExtraBold"/>
                <a:ea typeface="JetBrains Mono ExtraBold"/>
                <a:cs typeface="JetBrains Mono ExtraBold"/>
                <a:sym typeface="JetBrains Mono ExtraBold"/>
              </a:defRPr>
            </a:lvl1pPr>
          </a:lstStyle>
          <a:p>
            <a:r>
              <a:rPr lang="en-IN" sz="4800" b="1" i="1" dirty="0" smtClean="0"/>
              <a:t>Agenda for today:</a:t>
            </a:r>
          </a:p>
          <a:p>
            <a:endParaRPr lang="en-IN" sz="4800" b="1" i="1" dirty="0" smtClean="0"/>
          </a:p>
          <a:p>
            <a:pPr marL="457200" indent="-457200">
              <a:buAutoNum type="arabicPeriod"/>
            </a:pPr>
            <a:r>
              <a:rPr lang="en-IN" sz="4800" b="1" i="1" dirty="0" smtClean="0"/>
              <a:t>Introduction to Git &amp; </a:t>
            </a:r>
            <a:r>
              <a:rPr lang="en-IN" sz="4800" b="1" i="1" dirty="0" smtClean="0"/>
              <a:t>GitHub </a:t>
            </a:r>
            <a:r>
              <a:rPr lang="en-IN" sz="4800" b="1" i="1" dirty="0" smtClean="0"/>
              <a:t>(Sped up Edition)</a:t>
            </a:r>
          </a:p>
          <a:p>
            <a:endParaRPr lang="en-IN" sz="4800" b="1" i="1" dirty="0"/>
          </a:p>
          <a:p>
            <a:r>
              <a:rPr lang="en-IN" sz="4800" b="1" i="1" dirty="0" smtClean="0"/>
              <a:t>2. A brief Introduction to Hacktoberfest &amp; how to contribute to </a:t>
            </a:r>
            <a:r>
              <a:rPr lang="en-IN" sz="4800" b="1" i="1" dirty="0" smtClean="0"/>
              <a:t>open source</a:t>
            </a:r>
            <a:endParaRPr lang="en-IN" sz="4800" b="1" i="1" dirty="0" smtClean="0"/>
          </a:p>
          <a:p>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378" name="Google Shape;473;p27" descr="Google Shape;473;p2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382" name="Google Shape;477;p27"/>
          <p:cNvSpPr txBox="1"/>
          <p:nvPr/>
        </p:nvSpPr>
        <p:spPr>
          <a:xfrm>
            <a:off x="1047750" y="485775"/>
            <a:ext cx="2228850" cy="16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71428"/>
              </a:lnSpc>
              <a:defRPr sz="1000">
                <a:solidFill>
                  <a:srgbClr val="E5E1E6"/>
                </a:solidFill>
                <a:latin typeface="JetBrains Mono ExtraBold"/>
                <a:ea typeface="JetBrains Mono ExtraBold"/>
                <a:cs typeface="JetBrains Mono ExtraBold"/>
                <a:sym typeface="JetBrains Mono ExtraBold"/>
              </a:defRPr>
            </a:pPr>
            <a:r>
              <a:t>DigitalOcean / </a:t>
            </a:r>
            <a:r>
              <a:rPr>
                <a:solidFill>
                  <a:srgbClr val="B4FF39"/>
                </a:solidFill>
              </a:rPr>
              <a:t>The legacy</a:t>
            </a:r>
          </a:p>
        </p:txBody>
      </p:sp>
      <p:sp>
        <p:nvSpPr>
          <p:cNvPr id="383" name="Google Shape;478;p2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384" name="Google Shape;479;p27"/>
          <p:cNvSpPr txBox="1"/>
          <p:nvPr/>
        </p:nvSpPr>
        <p:spPr>
          <a:xfrm>
            <a:off x="5757310" y="5630963"/>
            <a:ext cx="6789057" cy="1772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ct val="120000"/>
              </a:lnSpc>
              <a:defRPr sz="3000">
                <a:solidFill>
                  <a:srgbClr val="E5E1E6"/>
                </a:solidFill>
                <a:latin typeface="Barlow ExtraBold"/>
                <a:ea typeface="Barlow ExtraBold"/>
                <a:cs typeface="Barlow ExtraBold"/>
                <a:sym typeface="Barlow ExtraBold"/>
              </a:defRPr>
            </a:lvl1pPr>
          </a:lstStyle>
          <a:p>
            <a:pPr algn="l"/>
            <a:r>
              <a:rPr lang="en-IN" sz="9600" b="1" i="1" dirty="0" smtClean="0"/>
              <a:t>Intro to Git </a:t>
            </a:r>
            <a:endParaRPr sz="9600" b="1" i="1" dirty="0"/>
          </a:p>
        </p:txBody>
      </p:sp>
      <p:sp>
        <p:nvSpPr>
          <p:cNvPr id="385" name="Google Shape;480;p27"/>
          <p:cNvSpPr txBox="1"/>
          <p:nvPr/>
        </p:nvSpPr>
        <p:spPr>
          <a:xfrm>
            <a:off x="6800850" y="6267450"/>
            <a:ext cx="4705201" cy="1375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ct val="120000"/>
              </a:lnSpc>
              <a:defRPr sz="8200">
                <a:solidFill>
                  <a:srgbClr val="E5E1E6"/>
                </a:solidFill>
                <a:latin typeface="Barlow ExtraBold"/>
                <a:ea typeface="Barlow ExtraBold"/>
                <a:cs typeface="Barlow ExtraBold"/>
                <a:sym typeface="Barlow ExtraBold"/>
              </a:defRPr>
            </a:lvl1pPr>
          </a:lstStyle>
          <a:p>
            <a:endParaRPr dirty="0"/>
          </a:p>
        </p:txBody>
      </p:sp>
      <p:pic>
        <p:nvPicPr>
          <p:cNvPr id="2" name="Picture 1"/>
          <p:cNvPicPr>
            <a:picLocks noChangeAspect="1"/>
          </p:cNvPicPr>
          <p:nvPr/>
        </p:nvPicPr>
        <p:blipFill>
          <a:blip r:embed="rId3"/>
          <a:stretch>
            <a:fillRect/>
          </a:stretch>
        </p:blipFill>
        <p:spPr>
          <a:xfrm>
            <a:off x="7264962" y="2273239"/>
            <a:ext cx="3773751" cy="3755461"/>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1044122" y="600075"/>
            <a:ext cx="15472228" cy="8094524"/>
          </a:xfrm>
          <a:prstGeom prst="rect">
            <a:avLst/>
          </a:prstGeom>
        </p:spPr>
        <p:txBody>
          <a:bodyPr wrap="square">
            <a:spAutoFit/>
          </a:bodyPr>
          <a:lstStyle/>
          <a:p>
            <a:r>
              <a:rPr lang="en-US" sz="2000" b="1" dirty="0">
                <a:solidFill>
                  <a:schemeClr val="bg1"/>
                </a:solidFill>
              </a:rPr>
              <a:t>What is Git?</a:t>
            </a:r>
          </a:p>
          <a:p>
            <a:r>
              <a:rPr lang="en-US" sz="2000" dirty="0">
                <a:solidFill>
                  <a:schemeClr val="bg1"/>
                </a:solidFill>
              </a:rPr>
              <a:t>Git is a popular version control system. It was created by Linus Torvalds in 2005, and has been maintained by </a:t>
            </a:r>
            <a:r>
              <a:rPr lang="en-US" sz="2000" dirty="0" err="1">
                <a:solidFill>
                  <a:schemeClr val="bg1"/>
                </a:solidFill>
              </a:rPr>
              <a:t>Junio</a:t>
            </a:r>
            <a:r>
              <a:rPr lang="en-US" sz="2000" dirty="0">
                <a:solidFill>
                  <a:schemeClr val="bg1"/>
                </a:solidFill>
              </a:rPr>
              <a:t> Hamano since then.</a:t>
            </a:r>
          </a:p>
          <a:p>
            <a:endParaRPr lang="en-US" sz="2000" dirty="0">
              <a:solidFill>
                <a:schemeClr val="bg1"/>
              </a:solidFill>
            </a:endParaRPr>
          </a:p>
          <a:p>
            <a:r>
              <a:rPr lang="en-US" sz="2000" b="1" dirty="0">
                <a:solidFill>
                  <a:schemeClr val="bg1"/>
                </a:solidFill>
              </a:rPr>
              <a:t>It is used for</a:t>
            </a:r>
            <a:r>
              <a:rPr lang="en-US" sz="2000" b="1" dirty="0" smtClean="0">
                <a:solidFill>
                  <a:schemeClr val="bg1"/>
                </a:solidFill>
              </a:rPr>
              <a:t>:</a:t>
            </a:r>
            <a:endParaRPr lang="en-US" sz="2000" dirty="0">
              <a:solidFill>
                <a:schemeClr val="bg1"/>
              </a:solidFill>
            </a:endParaRPr>
          </a:p>
          <a:p>
            <a:r>
              <a:rPr lang="en-US" sz="2000" dirty="0" smtClean="0">
                <a:solidFill>
                  <a:schemeClr val="bg1"/>
                </a:solidFill>
              </a:rPr>
              <a:t>1.Tracking </a:t>
            </a:r>
            <a:r>
              <a:rPr lang="en-US" sz="2000" dirty="0">
                <a:solidFill>
                  <a:schemeClr val="bg1"/>
                </a:solidFill>
              </a:rPr>
              <a:t>code changes</a:t>
            </a:r>
          </a:p>
          <a:p>
            <a:r>
              <a:rPr lang="en-US" sz="2000" dirty="0" smtClean="0">
                <a:solidFill>
                  <a:schemeClr val="bg1"/>
                </a:solidFill>
              </a:rPr>
              <a:t>2.Tracking </a:t>
            </a:r>
            <a:r>
              <a:rPr lang="en-US" sz="2000" dirty="0">
                <a:solidFill>
                  <a:schemeClr val="bg1"/>
                </a:solidFill>
              </a:rPr>
              <a:t>who made changes</a:t>
            </a:r>
          </a:p>
          <a:p>
            <a:r>
              <a:rPr lang="en-US" sz="2000" dirty="0" smtClean="0">
                <a:solidFill>
                  <a:schemeClr val="bg1"/>
                </a:solidFill>
              </a:rPr>
              <a:t>3.Coding collaboration</a:t>
            </a:r>
          </a:p>
          <a:p>
            <a:endParaRPr lang="en-US" sz="2000" dirty="0">
              <a:solidFill>
                <a:schemeClr val="bg1"/>
              </a:solidFill>
            </a:endParaRPr>
          </a:p>
          <a:p>
            <a:r>
              <a:rPr lang="en-US" sz="2000" b="1" dirty="0">
                <a:solidFill>
                  <a:schemeClr val="bg1"/>
                </a:solidFill>
              </a:rPr>
              <a:t>What does Git do</a:t>
            </a:r>
            <a:r>
              <a:rPr lang="en-US" sz="2000" b="1" dirty="0" smtClean="0">
                <a:solidFill>
                  <a:schemeClr val="bg1"/>
                </a:solidFill>
              </a:rPr>
              <a:t>?</a:t>
            </a:r>
            <a:endParaRPr lang="en-US" sz="2000" b="1" dirty="0">
              <a:solidFill>
                <a:schemeClr val="bg1"/>
              </a:solidFill>
            </a:endParaRPr>
          </a:p>
          <a:p>
            <a:r>
              <a:rPr lang="en-US" sz="2000" dirty="0" smtClean="0">
                <a:solidFill>
                  <a:schemeClr val="bg1"/>
                </a:solidFill>
              </a:rPr>
              <a:t>1.Manage </a:t>
            </a:r>
            <a:r>
              <a:rPr lang="en-US" sz="2000" dirty="0">
                <a:solidFill>
                  <a:schemeClr val="bg1"/>
                </a:solidFill>
              </a:rPr>
              <a:t>projects with Repositories</a:t>
            </a:r>
          </a:p>
          <a:p>
            <a:r>
              <a:rPr lang="en-US" sz="2000" dirty="0" smtClean="0">
                <a:solidFill>
                  <a:schemeClr val="bg1"/>
                </a:solidFill>
              </a:rPr>
              <a:t>2.Clone </a:t>
            </a:r>
            <a:r>
              <a:rPr lang="en-US" sz="2000" dirty="0">
                <a:solidFill>
                  <a:schemeClr val="bg1"/>
                </a:solidFill>
              </a:rPr>
              <a:t>a project to work on a local copy</a:t>
            </a:r>
          </a:p>
          <a:p>
            <a:r>
              <a:rPr lang="en-US" sz="2000" dirty="0" smtClean="0">
                <a:solidFill>
                  <a:schemeClr val="bg1"/>
                </a:solidFill>
              </a:rPr>
              <a:t>3.Control </a:t>
            </a:r>
            <a:r>
              <a:rPr lang="en-US" sz="2000" dirty="0">
                <a:solidFill>
                  <a:schemeClr val="bg1"/>
                </a:solidFill>
              </a:rPr>
              <a:t>and track changes with Staging and Committing</a:t>
            </a:r>
          </a:p>
          <a:p>
            <a:r>
              <a:rPr lang="en-US" sz="2000" dirty="0" smtClean="0">
                <a:solidFill>
                  <a:schemeClr val="bg1"/>
                </a:solidFill>
              </a:rPr>
              <a:t>4.Branch </a:t>
            </a:r>
            <a:r>
              <a:rPr lang="en-US" sz="2000" dirty="0">
                <a:solidFill>
                  <a:schemeClr val="bg1"/>
                </a:solidFill>
              </a:rPr>
              <a:t>and Merge to allow for work on different parts and versions of a project</a:t>
            </a:r>
          </a:p>
          <a:p>
            <a:r>
              <a:rPr lang="en-US" sz="2000" dirty="0" smtClean="0">
                <a:solidFill>
                  <a:schemeClr val="bg1"/>
                </a:solidFill>
              </a:rPr>
              <a:t>5.Pull </a:t>
            </a:r>
            <a:r>
              <a:rPr lang="en-US" sz="2000" dirty="0">
                <a:solidFill>
                  <a:schemeClr val="bg1"/>
                </a:solidFill>
              </a:rPr>
              <a:t>the latest version of the project to a local copy</a:t>
            </a:r>
          </a:p>
          <a:p>
            <a:r>
              <a:rPr lang="en-US" sz="2000" dirty="0" smtClean="0">
                <a:solidFill>
                  <a:schemeClr val="bg1"/>
                </a:solidFill>
              </a:rPr>
              <a:t>6.Push </a:t>
            </a:r>
            <a:r>
              <a:rPr lang="en-US" sz="2000" dirty="0">
                <a:solidFill>
                  <a:schemeClr val="bg1"/>
                </a:solidFill>
              </a:rPr>
              <a:t>local updates to the main </a:t>
            </a:r>
            <a:r>
              <a:rPr lang="en-US" sz="2000" dirty="0" smtClean="0">
                <a:solidFill>
                  <a:schemeClr val="bg1"/>
                </a:solidFill>
              </a:rPr>
              <a:t>project</a:t>
            </a:r>
          </a:p>
          <a:p>
            <a:endParaRPr lang="en-US" sz="2000" dirty="0">
              <a:solidFill>
                <a:schemeClr val="bg1"/>
              </a:solidFill>
            </a:endParaRPr>
          </a:p>
          <a:p>
            <a:r>
              <a:rPr lang="en-US" sz="2000" b="1" dirty="0">
                <a:solidFill>
                  <a:schemeClr val="bg1"/>
                </a:solidFill>
              </a:rPr>
              <a:t>Working with Git</a:t>
            </a:r>
          </a:p>
          <a:p>
            <a:r>
              <a:rPr lang="en-US" sz="2000" dirty="0" smtClean="0">
                <a:solidFill>
                  <a:schemeClr val="bg1"/>
                </a:solidFill>
              </a:rPr>
              <a:t>1.Initialize </a:t>
            </a:r>
            <a:r>
              <a:rPr lang="en-US" sz="2000" dirty="0">
                <a:solidFill>
                  <a:schemeClr val="bg1"/>
                </a:solidFill>
              </a:rPr>
              <a:t>Git on a folder, making it a Repository</a:t>
            </a:r>
          </a:p>
          <a:p>
            <a:r>
              <a:rPr lang="en-US" sz="2000" dirty="0" smtClean="0">
                <a:solidFill>
                  <a:schemeClr val="bg1"/>
                </a:solidFill>
              </a:rPr>
              <a:t>2.Git </a:t>
            </a:r>
            <a:r>
              <a:rPr lang="en-US" sz="2000" dirty="0">
                <a:solidFill>
                  <a:schemeClr val="bg1"/>
                </a:solidFill>
              </a:rPr>
              <a:t>now creates a hidden folder to keep track of changes in that folder</a:t>
            </a:r>
          </a:p>
          <a:p>
            <a:r>
              <a:rPr lang="en-US" sz="2000" dirty="0" smtClean="0">
                <a:solidFill>
                  <a:schemeClr val="bg1"/>
                </a:solidFill>
              </a:rPr>
              <a:t>3.When </a:t>
            </a:r>
            <a:r>
              <a:rPr lang="en-US" sz="2000" dirty="0">
                <a:solidFill>
                  <a:schemeClr val="bg1"/>
                </a:solidFill>
              </a:rPr>
              <a:t>a file is changed, added or deleted, it is considered modified</a:t>
            </a:r>
          </a:p>
          <a:p>
            <a:r>
              <a:rPr lang="en-US" sz="2000" dirty="0" smtClean="0">
                <a:solidFill>
                  <a:schemeClr val="bg1"/>
                </a:solidFill>
              </a:rPr>
              <a:t>4.You </a:t>
            </a:r>
            <a:r>
              <a:rPr lang="en-US" sz="2000" dirty="0">
                <a:solidFill>
                  <a:schemeClr val="bg1"/>
                </a:solidFill>
              </a:rPr>
              <a:t>select the modified files you want to Stage</a:t>
            </a:r>
          </a:p>
          <a:p>
            <a:r>
              <a:rPr lang="en-US" sz="2000" dirty="0" smtClean="0">
                <a:solidFill>
                  <a:schemeClr val="bg1"/>
                </a:solidFill>
              </a:rPr>
              <a:t>5.The </a:t>
            </a:r>
            <a:r>
              <a:rPr lang="en-US" sz="2000" dirty="0">
                <a:solidFill>
                  <a:schemeClr val="bg1"/>
                </a:solidFill>
              </a:rPr>
              <a:t>Staged files are Committed, which prompts Git to store a permanent snapshot of the files</a:t>
            </a:r>
          </a:p>
          <a:p>
            <a:r>
              <a:rPr lang="en-US" sz="2000" dirty="0" smtClean="0">
                <a:solidFill>
                  <a:schemeClr val="bg1"/>
                </a:solidFill>
              </a:rPr>
              <a:t>6.Git </a:t>
            </a:r>
            <a:r>
              <a:rPr lang="en-US" sz="2000" dirty="0">
                <a:solidFill>
                  <a:schemeClr val="bg1"/>
                </a:solidFill>
              </a:rPr>
              <a:t>allows you to see the full history of every commit.</a:t>
            </a:r>
          </a:p>
          <a:p>
            <a:r>
              <a:rPr lang="en-US" sz="2000" dirty="0" smtClean="0">
                <a:solidFill>
                  <a:schemeClr val="bg1"/>
                </a:solidFill>
              </a:rPr>
              <a:t>7.You </a:t>
            </a:r>
            <a:r>
              <a:rPr lang="en-US" sz="2000" dirty="0">
                <a:solidFill>
                  <a:schemeClr val="bg1"/>
                </a:solidFill>
              </a:rPr>
              <a:t>can revert back to any previous commit.</a:t>
            </a:r>
          </a:p>
          <a:p>
            <a:r>
              <a:rPr lang="en-US" sz="2000" dirty="0" smtClean="0">
                <a:solidFill>
                  <a:schemeClr val="bg1"/>
                </a:solidFill>
              </a:rPr>
              <a:t>8.Git </a:t>
            </a:r>
            <a:r>
              <a:rPr lang="en-US" sz="2000" dirty="0">
                <a:solidFill>
                  <a:schemeClr val="bg1"/>
                </a:solidFill>
              </a:rPr>
              <a:t>does not store a separate copy of every file in every commit, but keeps track of changes made in each commit</a:t>
            </a:r>
            <a:r>
              <a:rPr lang="en-US" sz="2000" dirty="0"/>
              <a:t>!</a:t>
            </a:r>
            <a:endParaRPr lang="en-IN" sz="2000"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1044122" y="600075"/>
            <a:ext cx="15472228" cy="7478970"/>
          </a:xfrm>
          <a:prstGeom prst="rect">
            <a:avLst/>
          </a:prstGeom>
        </p:spPr>
        <p:txBody>
          <a:bodyPr wrap="square">
            <a:spAutoFit/>
          </a:bodyPr>
          <a:lstStyle/>
          <a:p>
            <a:r>
              <a:rPr lang="en-US" sz="2000" b="1" dirty="0">
                <a:solidFill>
                  <a:schemeClr val="bg1"/>
                </a:solidFill>
              </a:rPr>
              <a:t>Why Git?</a:t>
            </a:r>
          </a:p>
          <a:p>
            <a:r>
              <a:rPr lang="en-US" sz="2000" dirty="0">
                <a:solidFill>
                  <a:schemeClr val="bg1"/>
                </a:solidFill>
              </a:rPr>
              <a:t>Over 70% of developers use Git!</a:t>
            </a:r>
          </a:p>
          <a:p>
            <a:r>
              <a:rPr lang="en-US" sz="2000" dirty="0">
                <a:solidFill>
                  <a:schemeClr val="bg1"/>
                </a:solidFill>
              </a:rPr>
              <a:t>Developers can work together from anywhere in the </a:t>
            </a:r>
            <a:r>
              <a:rPr lang="en-US" sz="2000" dirty="0" smtClean="0">
                <a:solidFill>
                  <a:schemeClr val="bg1"/>
                </a:solidFill>
              </a:rPr>
              <a:t>world, see </a:t>
            </a:r>
            <a:r>
              <a:rPr lang="en-US" sz="2000" dirty="0">
                <a:solidFill>
                  <a:schemeClr val="bg1"/>
                </a:solidFill>
              </a:rPr>
              <a:t>the full history of the </a:t>
            </a:r>
            <a:r>
              <a:rPr lang="en-US" sz="2000" dirty="0" smtClean="0">
                <a:solidFill>
                  <a:schemeClr val="bg1"/>
                </a:solidFill>
              </a:rPr>
              <a:t>project, revert </a:t>
            </a:r>
            <a:r>
              <a:rPr lang="en-US" sz="2000" dirty="0">
                <a:solidFill>
                  <a:schemeClr val="bg1"/>
                </a:solidFill>
              </a:rPr>
              <a:t>to earlier versions of a project</a:t>
            </a:r>
            <a:r>
              <a:rPr lang="en-US" sz="2000" dirty="0" smtClean="0">
                <a:solidFill>
                  <a:schemeClr val="bg1"/>
                </a:solidFill>
              </a:rPr>
              <a:t>.</a:t>
            </a:r>
          </a:p>
          <a:p>
            <a:endParaRPr lang="en-US" sz="2000" dirty="0">
              <a:solidFill>
                <a:schemeClr val="bg1"/>
              </a:solidFill>
            </a:endParaRPr>
          </a:p>
          <a:p>
            <a:r>
              <a:rPr lang="en-US" sz="2000" b="1" dirty="0">
                <a:solidFill>
                  <a:schemeClr val="bg1"/>
                </a:solidFill>
              </a:rPr>
              <a:t>What is GitHub?</a:t>
            </a:r>
          </a:p>
          <a:p>
            <a:r>
              <a:rPr lang="en-US" sz="2000" dirty="0">
                <a:solidFill>
                  <a:schemeClr val="bg1"/>
                </a:solidFill>
              </a:rPr>
              <a:t>Git is not the same as </a:t>
            </a:r>
            <a:r>
              <a:rPr lang="en-US" sz="2000" dirty="0" smtClean="0">
                <a:solidFill>
                  <a:schemeClr val="bg1"/>
                </a:solidFill>
              </a:rPr>
              <a:t>GitHub. GitHub </a:t>
            </a:r>
            <a:r>
              <a:rPr lang="en-US" sz="2000" dirty="0">
                <a:solidFill>
                  <a:schemeClr val="bg1"/>
                </a:solidFill>
              </a:rPr>
              <a:t>makes tools that use Git.</a:t>
            </a:r>
          </a:p>
          <a:p>
            <a:r>
              <a:rPr lang="en-US" sz="2000" dirty="0">
                <a:solidFill>
                  <a:schemeClr val="bg1"/>
                </a:solidFill>
              </a:rPr>
              <a:t>GitHub is the largest host of source code in the world, and has been owned by Microsoft since 2018.</a:t>
            </a:r>
          </a:p>
          <a:p>
            <a:endParaRPr lang="en-US" sz="2000" dirty="0" smtClean="0"/>
          </a:p>
          <a:p>
            <a:r>
              <a:rPr lang="en-US" sz="2000" b="1" dirty="0">
                <a:solidFill>
                  <a:schemeClr val="bg1"/>
                </a:solidFill>
              </a:rPr>
              <a:t>Git Install</a:t>
            </a:r>
          </a:p>
          <a:p>
            <a:r>
              <a:rPr lang="en-US" sz="2000" dirty="0">
                <a:solidFill>
                  <a:schemeClr val="bg1"/>
                </a:solidFill>
              </a:rPr>
              <a:t>You can download Git for free from the following website: </a:t>
            </a:r>
            <a:r>
              <a:rPr lang="en-US" sz="2000" dirty="0">
                <a:solidFill>
                  <a:schemeClr val="bg1"/>
                </a:solidFill>
                <a:hlinkClick r:id="rId3"/>
              </a:rPr>
              <a:t>https://www.git-scm.com</a:t>
            </a:r>
            <a:r>
              <a:rPr lang="en-US" sz="2000" dirty="0" smtClean="0">
                <a:solidFill>
                  <a:schemeClr val="bg1"/>
                </a:solidFill>
                <a:hlinkClick r:id="rId3"/>
              </a:rPr>
              <a:t>/</a:t>
            </a:r>
            <a:endParaRPr lang="en-US" sz="2000" dirty="0" smtClean="0">
              <a:solidFill>
                <a:schemeClr val="bg1"/>
              </a:solidFill>
            </a:endParaRPr>
          </a:p>
          <a:p>
            <a:endParaRPr lang="en-US" sz="2000" dirty="0">
              <a:solidFill>
                <a:schemeClr val="bg1"/>
              </a:solidFill>
            </a:endParaRPr>
          </a:p>
          <a:p>
            <a:r>
              <a:rPr lang="en-US" sz="2000" b="1" dirty="0">
                <a:solidFill>
                  <a:schemeClr val="bg1"/>
                </a:solidFill>
              </a:rPr>
              <a:t>Using Git with Command Line</a:t>
            </a:r>
          </a:p>
          <a:p>
            <a:r>
              <a:rPr lang="en-US" sz="2000" dirty="0">
                <a:solidFill>
                  <a:schemeClr val="bg1"/>
                </a:solidFill>
              </a:rPr>
              <a:t>To start using Git, we are first going to open up our Command shell</a:t>
            </a:r>
            <a:r>
              <a:rPr lang="en-US" sz="2000" dirty="0" smtClean="0">
                <a:solidFill>
                  <a:schemeClr val="bg1"/>
                </a:solidFill>
              </a:rPr>
              <a:t>.</a:t>
            </a:r>
            <a:endParaRPr lang="en-US" sz="2000" dirty="0">
              <a:solidFill>
                <a:schemeClr val="bg1"/>
              </a:solidFill>
            </a:endParaRPr>
          </a:p>
          <a:p>
            <a:r>
              <a:rPr lang="en-US" sz="2000" dirty="0">
                <a:solidFill>
                  <a:schemeClr val="bg1"/>
                </a:solidFill>
              </a:rPr>
              <a:t>For Windows, you can use Git bash, which comes included in Git for Windows. For Mac and Linux you can use the built-in terminal</a:t>
            </a:r>
            <a:r>
              <a:rPr lang="en-US" sz="2000" dirty="0" smtClean="0">
                <a:solidFill>
                  <a:schemeClr val="bg1"/>
                </a:solidFill>
              </a:rPr>
              <a:t>.</a:t>
            </a:r>
            <a:endParaRPr lang="en-US" sz="2000" dirty="0">
              <a:solidFill>
                <a:schemeClr val="bg1"/>
              </a:solidFill>
            </a:endParaRPr>
          </a:p>
          <a:p>
            <a:r>
              <a:rPr lang="en-US" sz="2000" dirty="0">
                <a:solidFill>
                  <a:schemeClr val="bg1"/>
                </a:solidFill>
              </a:rPr>
              <a:t>The first thing we need to do, is to check if Git is properly installed:</a:t>
            </a:r>
            <a:endParaRPr lang="en-US" sz="2000" dirty="0" smtClean="0">
              <a:solidFill>
                <a:schemeClr val="bg1"/>
              </a:solidFill>
            </a:endParaRPr>
          </a:p>
          <a:p>
            <a:endParaRPr lang="en-US" sz="2000" dirty="0" smtClean="0"/>
          </a:p>
          <a:p>
            <a:r>
              <a:rPr lang="en-US" sz="2000" dirty="0"/>
              <a:t/>
            </a:r>
            <a:br>
              <a:rPr lang="en-US" sz="2000" dirty="0"/>
            </a:br>
            <a:endParaRPr lang="en-US" sz="2000" dirty="0" smtClean="0"/>
          </a:p>
          <a:p>
            <a:endParaRPr lang="en-US" sz="2000" dirty="0"/>
          </a:p>
          <a:p>
            <a:r>
              <a:rPr lang="en-US" sz="2000" b="1" dirty="0">
                <a:solidFill>
                  <a:schemeClr val="bg1"/>
                </a:solidFill>
              </a:rPr>
              <a:t>Configure Git</a:t>
            </a:r>
          </a:p>
          <a:p>
            <a:r>
              <a:rPr lang="en-US" sz="2000" dirty="0">
                <a:solidFill>
                  <a:schemeClr val="bg1"/>
                </a:solidFill>
              </a:rPr>
              <a:t>Now let Git know who you are. This is important for version control systems, as each Git commit uses this information</a:t>
            </a:r>
            <a:r>
              <a:rPr lang="en-US" sz="2000" dirty="0" smtClean="0">
                <a:solidFill>
                  <a:schemeClr val="bg1"/>
                </a:solidFill>
              </a:rPr>
              <a:t>:</a:t>
            </a:r>
          </a:p>
          <a:p>
            <a:endParaRPr lang="en-US" sz="2000" dirty="0">
              <a:solidFill>
                <a:schemeClr val="bg1"/>
              </a:solidFill>
            </a:endParaRPr>
          </a:p>
          <a:p>
            <a:r>
              <a:rPr lang="en-US" sz="2000" i="1" dirty="0" err="1">
                <a:solidFill>
                  <a:schemeClr val="bg1"/>
                </a:solidFill>
              </a:rPr>
              <a:t>git</a:t>
            </a:r>
            <a:r>
              <a:rPr lang="en-US" sz="2000" i="1" dirty="0">
                <a:solidFill>
                  <a:schemeClr val="bg1"/>
                </a:solidFill>
              </a:rPr>
              <a:t> </a:t>
            </a:r>
            <a:r>
              <a:rPr lang="en-US" sz="2000" i="1" dirty="0" err="1">
                <a:solidFill>
                  <a:schemeClr val="bg1"/>
                </a:solidFill>
              </a:rPr>
              <a:t>config</a:t>
            </a:r>
            <a:r>
              <a:rPr lang="en-US" sz="2000" i="1" dirty="0">
                <a:solidFill>
                  <a:schemeClr val="bg1"/>
                </a:solidFill>
              </a:rPr>
              <a:t> --global user.name </a:t>
            </a:r>
            <a:r>
              <a:rPr lang="en-US" sz="2000" i="1" dirty="0" smtClean="0">
                <a:solidFill>
                  <a:schemeClr val="bg1"/>
                </a:solidFill>
              </a:rPr>
              <a:t>“username-test</a:t>
            </a:r>
            <a:r>
              <a:rPr lang="en-US" sz="2000" i="1" dirty="0">
                <a:solidFill>
                  <a:schemeClr val="bg1"/>
                </a:solidFill>
              </a:rPr>
              <a:t>"</a:t>
            </a:r>
          </a:p>
          <a:p>
            <a:r>
              <a:rPr lang="en-US" sz="2000" i="1" dirty="0" err="1">
                <a:solidFill>
                  <a:schemeClr val="bg1"/>
                </a:solidFill>
              </a:rPr>
              <a:t>git</a:t>
            </a:r>
            <a:r>
              <a:rPr lang="en-US" sz="2000" i="1" dirty="0">
                <a:solidFill>
                  <a:schemeClr val="bg1"/>
                </a:solidFill>
              </a:rPr>
              <a:t> </a:t>
            </a:r>
            <a:r>
              <a:rPr lang="en-US" sz="2000" i="1" dirty="0" err="1">
                <a:solidFill>
                  <a:schemeClr val="bg1"/>
                </a:solidFill>
              </a:rPr>
              <a:t>config</a:t>
            </a:r>
            <a:r>
              <a:rPr lang="en-US" sz="2000" i="1" dirty="0">
                <a:solidFill>
                  <a:schemeClr val="bg1"/>
                </a:solidFill>
              </a:rPr>
              <a:t> --global </a:t>
            </a:r>
            <a:r>
              <a:rPr lang="en-US" sz="2000" i="1" dirty="0" err="1">
                <a:solidFill>
                  <a:schemeClr val="bg1"/>
                </a:solidFill>
              </a:rPr>
              <a:t>user.email</a:t>
            </a:r>
            <a:r>
              <a:rPr lang="en-US" sz="2000" i="1" dirty="0">
                <a:solidFill>
                  <a:schemeClr val="bg1"/>
                </a:solidFill>
              </a:rPr>
              <a:t> "</a:t>
            </a:r>
            <a:r>
              <a:rPr lang="en-US" sz="2000" i="1" dirty="0" smtClean="0">
                <a:solidFill>
                  <a:schemeClr val="bg1"/>
                </a:solidFill>
              </a:rPr>
              <a:t>test@abc.com</a:t>
            </a:r>
            <a:r>
              <a:rPr lang="en-US" sz="2000" i="1" dirty="0">
                <a:solidFill>
                  <a:schemeClr val="bg1"/>
                </a:solidFill>
              </a:rPr>
              <a:t>"</a:t>
            </a:r>
            <a:endParaRPr lang="en-IN" sz="2000" i="1" dirty="0">
              <a:solidFill>
                <a:schemeClr val="bg1"/>
              </a:solidFill>
            </a:endParaRPr>
          </a:p>
        </p:txBody>
      </p:sp>
      <p:pic>
        <p:nvPicPr>
          <p:cNvPr id="3" name="Picture 2"/>
          <p:cNvPicPr>
            <a:picLocks noChangeAspect="1"/>
          </p:cNvPicPr>
          <p:nvPr/>
        </p:nvPicPr>
        <p:blipFill>
          <a:blip r:embed="rId4"/>
          <a:stretch>
            <a:fillRect/>
          </a:stretch>
        </p:blipFill>
        <p:spPr>
          <a:xfrm>
            <a:off x="1182687" y="5584686"/>
            <a:ext cx="6981825" cy="647700"/>
          </a:xfrm>
          <a:prstGeom prst="rect">
            <a:avLst/>
          </a:prstGeom>
        </p:spPr>
      </p:pic>
    </p:spTree>
    <p:extLst>
      <p:ext uri="{BB962C8B-B14F-4D97-AF65-F5344CB8AC3E}">
        <p14:creationId xmlns:p14="http://schemas.microsoft.com/office/powerpoint/2010/main" val="23463027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2" name="Rectangle 1"/>
          <p:cNvSpPr/>
          <p:nvPr/>
        </p:nvSpPr>
        <p:spPr>
          <a:xfrm>
            <a:off x="783771" y="400050"/>
            <a:ext cx="16456479" cy="9525655"/>
          </a:xfrm>
          <a:prstGeom prst="rect">
            <a:avLst/>
          </a:prstGeom>
        </p:spPr>
        <p:txBody>
          <a:bodyPr wrap="square">
            <a:spAutoFit/>
          </a:bodyPr>
          <a:lstStyle/>
          <a:p>
            <a:r>
              <a:rPr lang="en-US" sz="2000" dirty="0">
                <a:solidFill>
                  <a:schemeClr val="bg1"/>
                </a:solidFill>
              </a:rPr>
              <a:t>Creating Git </a:t>
            </a:r>
            <a:r>
              <a:rPr lang="en-US" sz="2000" dirty="0" smtClean="0">
                <a:solidFill>
                  <a:schemeClr val="bg1"/>
                </a:solidFill>
              </a:rPr>
              <a:t>Folder</a:t>
            </a:r>
          </a:p>
          <a:p>
            <a:endParaRPr lang="en-US" sz="2000" dirty="0" smtClean="0"/>
          </a:p>
          <a:p>
            <a:endParaRPr lang="en-US" sz="2000" dirty="0"/>
          </a:p>
          <a:p>
            <a:r>
              <a:rPr lang="en-US" sz="2000" dirty="0" err="1">
                <a:solidFill>
                  <a:schemeClr val="bg1"/>
                </a:solidFill>
              </a:rPr>
              <a:t>mkdir</a:t>
            </a:r>
            <a:r>
              <a:rPr lang="en-US" sz="2000" dirty="0">
                <a:solidFill>
                  <a:schemeClr val="bg1"/>
                </a:solidFill>
              </a:rPr>
              <a:t> makes a new directory</a:t>
            </a:r>
            <a:r>
              <a:rPr lang="en-US" sz="2000" dirty="0" smtClean="0">
                <a:solidFill>
                  <a:schemeClr val="bg1"/>
                </a:solidFill>
              </a:rPr>
              <a:t>.</a:t>
            </a:r>
            <a:endParaRPr lang="en-US" sz="2000" dirty="0">
              <a:solidFill>
                <a:schemeClr val="bg1"/>
              </a:solidFill>
            </a:endParaRPr>
          </a:p>
          <a:p>
            <a:r>
              <a:rPr lang="en-US" sz="2000" dirty="0">
                <a:solidFill>
                  <a:schemeClr val="bg1"/>
                </a:solidFill>
              </a:rPr>
              <a:t>cd changes the current working directory</a:t>
            </a:r>
            <a:r>
              <a:rPr lang="en-US" sz="2000" dirty="0" smtClean="0">
                <a:solidFill>
                  <a:schemeClr val="bg1"/>
                </a:solidFill>
              </a:rPr>
              <a:t>.</a:t>
            </a:r>
          </a:p>
          <a:p>
            <a:r>
              <a:rPr lang="en-US" sz="2000" dirty="0">
                <a:solidFill>
                  <a:schemeClr val="bg1"/>
                </a:solidFill>
              </a:rPr>
              <a:t>Note: If you already have a folder/directory you would like to use for Git</a:t>
            </a:r>
            <a:r>
              <a:rPr lang="en-US" sz="2000" dirty="0" smtClean="0">
                <a:solidFill>
                  <a:schemeClr val="bg1"/>
                </a:solidFill>
              </a:rPr>
              <a:t>:</a:t>
            </a:r>
            <a:endParaRPr lang="en-US" sz="2000" dirty="0">
              <a:solidFill>
                <a:schemeClr val="bg1"/>
              </a:solidFill>
            </a:endParaRPr>
          </a:p>
          <a:p>
            <a:r>
              <a:rPr lang="en-US" sz="2000" dirty="0">
                <a:solidFill>
                  <a:schemeClr val="bg1"/>
                </a:solidFill>
              </a:rPr>
              <a:t>Navigate to it in command line, or open it in your file explorer, right-click and select "Git Bash </a:t>
            </a:r>
            <a:r>
              <a:rPr lang="en-US" sz="2000" dirty="0" smtClean="0">
                <a:solidFill>
                  <a:schemeClr val="bg1"/>
                </a:solidFill>
              </a:rPr>
              <a:t>here“</a:t>
            </a:r>
          </a:p>
          <a:p>
            <a:endParaRPr lang="en-US" sz="2000" dirty="0">
              <a:solidFill>
                <a:schemeClr val="bg1"/>
              </a:solidFill>
            </a:endParaRPr>
          </a:p>
          <a:p>
            <a:r>
              <a:rPr lang="en-US" sz="2000" b="1" dirty="0">
                <a:solidFill>
                  <a:schemeClr val="bg1"/>
                </a:solidFill>
              </a:rPr>
              <a:t>Initialize Git</a:t>
            </a:r>
          </a:p>
          <a:p>
            <a:r>
              <a:rPr lang="en-US" sz="2000" dirty="0">
                <a:solidFill>
                  <a:schemeClr val="bg1"/>
                </a:solidFill>
              </a:rPr>
              <a:t>Once you have navigated to the correct folder, you can initialize Git on that folder</a:t>
            </a:r>
            <a:r>
              <a:rPr lang="en-US" sz="2000" dirty="0" smtClean="0">
                <a:solidFill>
                  <a:schemeClr val="bg1"/>
                </a:solidFill>
              </a:rPr>
              <a:t>:</a:t>
            </a:r>
          </a:p>
          <a:p>
            <a:endParaRPr lang="en-US" sz="2000" dirty="0">
              <a:solidFill>
                <a:schemeClr val="bg1"/>
              </a:solidFill>
            </a:endParaRPr>
          </a:p>
          <a:p>
            <a:endParaRPr lang="en-US" sz="2000" dirty="0" smtClean="0">
              <a:solidFill>
                <a:schemeClr val="bg1"/>
              </a:solidFill>
            </a:endParaRPr>
          </a:p>
          <a:p>
            <a:endParaRPr lang="en-US" sz="2000" b="1" dirty="0" smtClean="0">
              <a:solidFill>
                <a:schemeClr val="bg1"/>
              </a:solidFill>
            </a:endParaRPr>
          </a:p>
          <a:p>
            <a:r>
              <a:rPr lang="en-US" sz="2000" b="1" dirty="0">
                <a:solidFill>
                  <a:schemeClr val="bg1"/>
                </a:solidFill>
              </a:rPr>
              <a:t>Git Adding New Files</a:t>
            </a:r>
          </a:p>
          <a:p>
            <a:r>
              <a:rPr lang="en-US" sz="2000" dirty="0">
                <a:solidFill>
                  <a:schemeClr val="bg1"/>
                </a:solidFill>
              </a:rPr>
              <a:t>You just created your first local Git repo. But it is empty</a:t>
            </a:r>
            <a:r>
              <a:rPr lang="en-US" sz="2000" dirty="0" smtClean="0">
                <a:solidFill>
                  <a:schemeClr val="bg1"/>
                </a:solidFill>
              </a:rPr>
              <a:t>.</a:t>
            </a:r>
            <a:endParaRPr lang="en-US" sz="2000" dirty="0">
              <a:solidFill>
                <a:schemeClr val="bg1"/>
              </a:solidFill>
            </a:endParaRPr>
          </a:p>
          <a:p>
            <a:r>
              <a:rPr lang="en-US" sz="2000" dirty="0">
                <a:solidFill>
                  <a:schemeClr val="bg1"/>
                </a:solidFill>
              </a:rPr>
              <a:t>So let's add some files, or create a new file using your </a:t>
            </a:r>
            <a:r>
              <a:rPr lang="en-US" sz="2000" dirty="0" err="1">
                <a:solidFill>
                  <a:schemeClr val="bg1"/>
                </a:solidFill>
              </a:rPr>
              <a:t>favourite</a:t>
            </a:r>
            <a:r>
              <a:rPr lang="en-US" sz="2000" dirty="0">
                <a:solidFill>
                  <a:schemeClr val="bg1"/>
                </a:solidFill>
              </a:rPr>
              <a:t> text editor. Then save or move it to the folder you just </a:t>
            </a:r>
            <a:r>
              <a:rPr lang="en-US" sz="2000" dirty="0" smtClean="0">
                <a:solidFill>
                  <a:schemeClr val="bg1"/>
                </a:solidFill>
              </a:rPr>
              <a:t>created</a:t>
            </a:r>
          </a:p>
          <a:p>
            <a:r>
              <a:rPr lang="en-US" sz="2000" dirty="0">
                <a:solidFill>
                  <a:schemeClr val="bg1"/>
                </a:solidFill>
              </a:rPr>
              <a:t>. For this example, I am going to use a simple HTML file:  save it to our new folder as index.html</a:t>
            </a:r>
            <a:r>
              <a:rPr lang="en-US" sz="2000" dirty="0" smtClean="0">
                <a:solidFill>
                  <a:schemeClr val="bg1"/>
                </a:solidFill>
              </a:rPr>
              <a:t>.</a:t>
            </a:r>
          </a:p>
          <a:p>
            <a:r>
              <a:rPr lang="en-US" sz="2000" dirty="0">
                <a:solidFill>
                  <a:schemeClr val="bg1"/>
                </a:solidFill>
              </a:rPr>
              <a:t>Let's go back to the terminal and list the files in our current working directory</a:t>
            </a:r>
            <a:r>
              <a:rPr lang="en-US" sz="2000" dirty="0" smtClean="0">
                <a:solidFill>
                  <a:schemeClr val="bg1"/>
                </a:solidFill>
              </a:rPr>
              <a:t>:</a:t>
            </a:r>
          </a:p>
          <a:p>
            <a:endParaRPr lang="en-US" sz="2000" dirty="0">
              <a:solidFill>
                <a:schemeClr val="bg1"/>
              </a:solidFill>
            </a:endParaRPr>
          </a:p>
          <a:p>
            <a:endParaRPr lang="en-US" sz="2000" dirty="0" smtClean="0">
              <a:solidFill>
                <a:schemeClr val="bg1"/>
              </a:solidFill>
            </a:endParaRPr>
          </a:p>
          <a:p>
            <a:endParaRPr lang="en-US" sz="2000" dirty="0">
              <a:solidFill>
                <a:schemeClr val="bg1"/>
              </a:solidFill>
            </a:endParaRPr>
          </a:p>
          <a:p>
            <a:r>
              <a:rPr lang="en-US" sz="2000" dirty="0">
                <a:solidFill>
                  <a:schemeClr val="bg1"/>
                </a:solidFill>
              </a:rPr>
              <a:t>ls will list the files in the directory. </a:t>
            </a:r>
            <a:endParaRPr lang="en-US" sz="2000" dirty="0" smtClean="0">
              <a:solidFill>
                <a:schemeClr val="bg1"/>
              </a:solidFill>
            </a:endParaRPr>
          </a:p>
          <a:p>
            <a:r>
              <a:rPr lang="en-US" sz="2000" dirty="0" smtClean="0">
                <a:solidFill>
                  <a:schemeClr val="bg1"/>
                </a:solidFill>
              </a:rPr>
              <a:t>We </a:t>
            </a:r>
            <a:r>
              <a:rPr lang="en-US" sz="2000" dirty="0">
                <a:solidFill>
                  <a:schemeClr val="bg1"/>
                </a:solidFill>
              </a:rPr>
              <a:t>can see that index.html is there</a:t>
            </a:r>
            <a:r>
              <a:rPr lang="en-US" sz="2000" dirty="0" smtClean="0">
                <a:solidFill>
                  <a:schemeClr val="bg1"/>
                </a:solidFill>
              </a:rPr>
              <a:t>.</a:t>
            </a:r>
            <a:endParaRPr lang="en-US" sz="2000" dirty="0">
              <a:solidFill>
                <a:schemeClr val="bg1"/>
              </a:solidFill>
            </a:endParaRPr>
          </a:p>
          <a:p>
            <a:r>
              <a:rPr lang="en-US" sz="2000" dirty="0">
                <a:solidFill>
                  <a:schemeClr val="bg1"/>
                </a:solidFill>
              </a:rPr>
              <a:t>Then we check the Git status and </a:t>
            </a:r>
            <a:endParaRPr lang="en-US" sz="2000" dirty="0" smtClean="0">
              <a:solidFill>
                <a:schemeClr val="bg1"/>
              </a:solidFill>
            </a:endParaRPr>
          </a:p>
          <a:p>
            <a:r>
              <a:rPr lang="en-US" sz="2000" dirty="0" smtClean="0">
                <a:solidFill>
                  <a:schemeClr val="bg1"/>
                </a:solidFill>
              </a:rPr>
              <a:t>see </a:t>
            </a:r>
            <a:r>
              <a:rPr lang="en-US" sz="2000" dirty="0">
                <a:solidFill>
                  <a:schemeClr val="bg1"/>
                </a:solidFill>
              </a:rPr>
              <a:t>if it is a part of our repo:</a:t>
            </a:r>
            <a:endParaRPr lang="en-US" sz="2000" dirty="0" smtClean="0">
              <a:solidFill>
                <a:schemeClr val="bg1"/>
              </a:solidFill>
            </a:endParaRPr>
          </a:p>
          <a:p>
            <a:endParaRPr lang="en-US" sz="2000" dirty="0"/>
          </a:p>
          <a:p>
            <a:endParaRPr lang="en-US" sz="2000" dirty="0" smtClean="0"/>
          </a:p>
          <a:p>
            <a:endParaRPr lang="en-US" sz="2000" dirty="0"/>
          </a:p>
          <a:p>
            <a:endParaRPr lang="en-US" sz="2000" dirty="0" smtClean="0"/>
          </a:p>
          <a:p>
            <a:endParaRPr lang="en-US" sz="2000" dirty="0"/>
          </a:p>
        </p:txBody>
      </p:sp>
      <p:pic>
        <p:nvPicPr>
          <p:cNvPr id="3" name="Picture 2"/>
          <p:cNvPicPr>
            <a:picLocks noChangeAspect="1"/>
          </p:cNvPicPr>
          <p:nvPr/>
        </p:nvPicPr>
        <p:blipFill>
          <a:blip r:embed="rId3"/>
          <a:stretch>
            <a:fillRect/>
          </a:stretch>
        </p:blipFill>
        <p:spPr>
          <a:xfrm>
            <a:off x="1044122" y="1003161"/>
            <a:ext cx="4352925" cy="609600"/>
          </a:xfrm>
          <a:prstGeom prst="rect">
            <a:avLst/>
          </a:prstGeom>
        </p:spPr>
      </p:pic>
      <p:pic>
        <p:nvPicPr>
          <p:cNvPr id="4" name="Picture 3"/>
          <p:cNvPicPr>
            <a:picLocks noChangeAspect="1"/>
          </p:cNvPicPr>
          <p:nvPr/>
        </p:nvPicPr>
        <p:blipFill>
          <a:blip r:embed="rId4"/>
          <a:stretch>
            <a:fillRect/>
          </a:stretch>
        </p:blipFill>
        <p:spPr>
          <a:xfrm>
            <a:off x="1044122" y="3779418"/>
            <a:ext cx="9972675" cy="609600"/>
          </a:xfrm>
          <a:prstGeom prst="rect">
            <a:avLst/>
          </a:prstGeom>
        </p:spPr>
      </p:pic>
      <p:pic>
        <p:nvPicPr>
          <p:cNvPr id="5" name="Picture 4"/>
          <p:cNvPicPr>
            <a:picLocks noChangeAspect="1"/>
          </p:cNvPicPr>
          <p:nvPr/>
        </p:nvPicPr>
        <p:blipFill>
          <a:blip r:embed="rId5"/>
          <a:stretch>
            <a:fillRect/>
          </a:stretch>
        </p:blipFill>
        <p:spPr>
          <a:xfrm>
            <a:off x="1044122" y="6217537"/>
            <a:ext cx="3724275" cy="676275"/>
          </a:xfrm>
          <a:prstGeom prst="rect">
            <a:avLst/>
          </a:prstGeom>
        </p:spPr>
      </p:pic>
      <p:pic>
        <p:nvPicPr>
          <p:cNvPr id="6" name="Picture 5"/>
          <p:cNvPicPr>
            <a:picLocks noChangeAspect="1"/>
          </p:cNvPicPr>
          <p:nvPr/>
        </p:nvPicPr>
        <p:blipFill>
          <a:blip r:embed="rId6"/>
          <a:stretch>
            <a:fillRect/>
          </a:stretch>
        </p:blipFill>
        <p:spPr>
          <a:xfrm>
            <a:off x="6052061" y="6911615"/>
            <a:ext cx="9930889" cy="1875198"/>
          </a:xfrm>
          <a:prstGeom prst="rect">
            <a:avLst/>
          </a:prstGeom>
        </p:spPr>
      </p:pic>
    </p:spTree>
    <p:extLst>
      <p:ext uri="{BB962C8B-B14F-4D97-AF65-F5344CB8AC3E}">
        <p14:creationId xmlns:p14="http://schemas.microsoft.com/office/powerpoint/2010/main" val="312345040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sp>
        <p:nvSpPr>
          <p:cNvPr id="4" name="Rectangle 3"/>
          <p:cNvSpPr/>
          <p:nvPr/>
        </p:nvSpPr>
        <p:spPr>
          <a:xfrm>
            <a:off x="682171" y="400050"/>
            <a:ext cx="16367579" cy="9941183"/>
          </a:xfrm>
          <a:prstGeom prst="rect">
            <a:avLst/>
          </a:prstGeom>
        </p:spPr>
        <p:txBody>
          <a:bodyPr wrap="square">
            <a:spAutoFit/>
          </a:bodyPr>
          <a:lstStyle/>
          <a:p>
            <a:r>
              <a:rPr lang="en-US" sz="1800" dirty="0">
                <a:solidFill>
                  <a:schemeClr val="bg1"/>
                </a:solidFill>
              </a:rPr>
              <a:t>Now Git is aware of the file, but has not added it to our repository</a:t>
            </a:r>
            <a:r>
              <a:rPr lang="en-US" sz="1800" dirty="0" smtClean="0">
                <a:solidFill>
                  <a:schemeClr val="bg1"/>
                </a:solidFill>
              </a:rPr>
              <a:t>!</a:t>
            </a:r>
            <a:endParaRPr lang="en-US" sz="1800" dirty="0">
              <a:solidFill>
                <a:schemeClr val="bg1"/>
              </a:solidFill>
            </a:endParaRPr>
          </a:p>
          <a:p>
            <a:r>
              <a:rPr lang="en-US" sz="1800" b="1" dirty="0">
                <a:solidFill>
                  <a:schemeClr val="bg1"/>
                </a:solidFill>
              </a:rPr>
              <a:t>Files in your Git repository folder can be in one of 2 states</a:t>
            </a:r>
            <a:r>
              <a:rPr lang="en-US" sz="1800" b="1" dirty="0" smtClean="0">
                <a:solidFill>
                  <a:schemeClr val="bg1"/>
                </a:solidFill>
              </a:rPr>
              <a:t>:</a:t>
            </a:r>
            <a:endParaRPr lang="en-US" sz="1800" dirty="0">
              <a:solidFill>
                <a:schemeClr val="bg1"/>
              </a:solidFill>
            </a:endParaRPr>
          </a:p>
          <a:p>
            <a:r>
              <a:rPr lang="en-US" sz="1800" dirty="0" smtClean="0">
                <a:solidFill>
                  <a:schemeClr val="bg1"/>
                </a:solidFill>
              </a:rPr>
              <a:t>1.Tracked </a:t>
            </a:r>
            <a:r>
              <a:rPr lang="en-US" sz="1800" dirty="0">
                <a:solidFill>
                  <a:schemeClr val="bg1"/>
                </a:solidFill>
              </a:rPr>
              <a:t>- files that Git knows about and are added to the repository</a:t>
            </a:r>
          </a:p>
          <a:p>
            <a:r>
              <a:rPr lang="en-US" sz="1800" dirty="0" smtClean="0">
                <a:solidFill>
                  <a:schemeClr val="bg1"/>
                </a:solidFill>
              </a:rPr>
              <a:t>2.Untracked </a:t>
            </a:r>
            <a:r>
              <a:rPr lang="en-US" sz="1800" dirty="0">
                <a:solidFill>
                  <a:schemeClr val="bg1"/>
                </a:solidFill>
              </a:rPr>
              <a:t>- files that are in your working directory, but not added to the </a:t>
            </a:r>
            <a:r>
              <a:rPr lang="en-US" sz="1800" dirty="0" smtClean="0">
                <a:solidFill>
                  <a:schemeClr val="bg1"/>
                </a:solidFill>
              </a:rPr>
              <a:t>repository. When </a:t>
            </a:r>
            <a:r>
              <a:rPr lang="en-US" sz="1800" dirty="0">
                <a:solidFill>
                  <a:schemeClr val="bg1"/>
                </a:solidFill>
              </a:rPr>
              <a:t>you first add files to an empty repository, they are all untracked. To get Git to track them, you need to stage them, or add them to the staging environment</a:t>
            </a:r>
            <a:r>
              <a:rPr lang="en-US" dirty="0" smtClean="0"/>
              <a:t>.</a:t>
            </a:r>
          </a:p>
          <a:p>
            <a:endParaRPr lang="en-US" dirty="0"/>
          </a:p>
          <a:p>
            <a:r>
              <a:rPr lang="en-US" sz="1800" b="1" dirty="0">
                <a:solidFill>
                  <a:schemeClr val="bg1"/>
                </a:solidFill>
              </a:rPr>
              <a:t>Git Staging Environment</a:t>
            </a:r>
          </a:p>
          <a:p>
            <a:r>
              <a:rPr lang="en-US" sz="1800" dirty="0">
                <a:solidFill>
                  <a:schemeClr val="bg1"/>
                </a:solidFill>
              </a:rPr>
              <a:t>One of the core functions of Git is the concepts of the Staging Environment, and the Commit</a:t>
            </a:r>
            <a:r>
              <a:rPr lang="en-US" sz="1800" dirty="0" smtClean="0">
                <a:solidFill>
                  <a:schemeClr val="bg1"/>
                </a:solidFill>
              </a:rPr>
              <a:t>.</a:t>
            </a:r>
            <a:endParaRPr lang="en-US" sz="1800" dirty="0">
              <a:solidFill>
                <a:schemeClr val="bg1"/>
              </a:solidFill>
            </a:endParaRPr>
          </a:p>
          <a:p>
            <a:r>
              <a:rPr lang="en-US" sz="1800" dirty="0">
                <a:solidFill>
                  <a:schemeClr val="bg1"/>
                </a:solidFill>
              </a:rPr>
              <a:t>As you are working, you may be adding, editing and removing files. But whenever you hit a milestone or finish a part of the work, you should add the files to a Staging </a:t>
            </a:r>
            <a:r>
              <a:rPr lang="en-US" sz="1800" dirty="0" smtClean="0">
                <a:solidFill>
                  <a:schemeClr val="bg1"/>
                </a:solidFill>
              </a:rPr>
              <a:t>Environment. Staged </a:t>
            </a:r>
            <a:r>
              <a:rPr lang="en-US" sz="1800" dirty="0">
                <a:solidFill>
                  <a:schemeClr val="bg1"/>
                </a:solidFill>
              </a:rPr>
              <a:t>files are files that are ready to be committed to the repository you are working on. You will learn more about commit shortly</a:t>
            </a:r>
            <a:r>
              <a:rPr lang="en-US" sz="1800" dirty="0" smtClean="0">
                <a:solidFill>
                  <a:schemeClr val="bg1"/>
                </a:solidFill>
              </a:rPr>
              <a:t>.</a:t>
            </a:r>
            <a:endParaRPr lang="en-US" sz="1800" dirty="0">
              <a:solidFill>
                <a:schemeClr val="bg1"/>
              </a:solidFill>
            </a:endParaRPr>
          </a:p>
          <a:p>
            <a:r>
              <a:rPr lang="en-US" sz="1800" dirty="0">
                <a:solidFill>
                  <a:schemeClr val="bg1"/>
                </a:solidFill>
              </a:rPr>
              <a:t>For now, we are done working with index.html. So we can add it to the Staging Environment</a:t>
            </a:r>
            <a:r>
              <a:rPr lang="en-US" sz="1800" dirty="0" smtClean="0">
                <a:solidFill>
                  <a:schemeClr val="bg1"/>
                </a:solidFill>
              </a:rPr>
              <a:t>:</a:t>
            </a:r>
          </a:p>
          <a:p>
            <a:r>
              <a:rPr lang="en-US" sz="1800" dirty="0">
                <a:solidFill>
                  <a:schemeClr val="bg1"/>
                </a:solidFill>
              </a:rPr>
              <a:t>The file should be Staged. Let's check the status</a:t>
            </a:r>
            <a:r>
              <a:rPr lang="en-US" sz="1800" dirty="0" smtClean="0">
                <a:solidFill>
                  <a:schemeClr val="bg1"/>
                </a:solidFill>
              </a:rPr>
              <a:t>:</a:t>
            </a: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r>
              <a:rPr lang="en-US" sz="1800" dirty="0" smtClean="0">
                <a:solidFill>
                  <a:schemeClr val="bg1"/>
                </a:solidFill>
              </a:rPr>
              <a:t>To add multiple </a:t>
            </a:r>
            <a:r>
              <a:rPr lang="en-US" sz="1800" dirty="0">
                <a:solidFill>
                  <a:schemeClr val="bg1"/>
                </a:solidFill>
              </a:rPr>
              <a:t>files in the current directory to the Staging Environment:</a:t>
            </a:r>
            <a:endParaRPr lang="en-US" sz="1800" dirty="0" smtClean="0">
              <a:solidFill>
                <a:schemeClr val="bg1"/>
              </a:solidFill>
            </a:endParaRPr>
          </a:p>
          <a:p>
            <a:endParaRPr lang="en-US" sz="1800" dirty="0" smtClean="0">
              <a:solidFill>
                <a:schemeClr val="bg1"/>
              </a:solidFill>
            </a:endParaRPr>
          </a:p>
          <a:p>
            <a:r>
              <a:rPr lang="en-US" sz="1800" b="1" dirty="0">
                <a:solidFill>
                  <a:schemeClr val="bg1"/>
                </a:solidFill>
              </a:rPr>
              <a:t>Git Commit</a:t>
            </a:r>
          </a:p>
          <a:p>
            <a:r>
              <a:rPr lang="en-US" sz="1800" dirty="0">
                <a:solidFill>
                  <a:schemeClr val="bg1"/>
                </a:solidFill>
              </a:rPr>
              <a:t>Since we have finished our work, we are ready move from stage to commit for our </a:t>
            </a:r>
            <a:r>
              <a:rPr lang="en-US" sz="1800" dirty="0" smtClean="0">
                <a:solidFill>
                  <a:schemeClr val="bg1"/>
                </a:solidFill>
              </a:rPr>
              <a:t>repo. Adding </a:t>
            </a:r>
            <a:r>
              <a:rPr lang="en-US" sz="1800" dirty="0">
                <a:solidFill>
                  <a:schemeClr val="bg1"/>
                </a:solidFill>
              </a:rPr>
              <a:t>commits keep track of our progress and changes as we work. Git considers each commit change point or "save point". It is a point in the project you can go back to if you find a bug, or want to make a </a:t>
            </a:r>
            <a:r>
              <a:rPr lang="en-US" sz="1800" dirty="0" smtClean="0">
                <a:solidFill>
                  <a:schemeClr val="bg1"/>
                </a:solidFill>
              </a:rPr>
              <a:t>change. When </a:t>
            </a:r>
            <a:r>
              <a:rPr lang="en-US" sz="1800" dirty="0">
                <a:solidFill>
                  <a:schemeClr val="bg1"/>
                </a:solidFill>
              </a:rPr>
              <a:t>we commit, we should always include a </a:t>
            </a:r>
            <a:r>
              <a:rPr lang="en-US" sz="1800" dirty="0" smtClean="0">
                <a:solidFill>
                  <a:schemeClr val="bg1"/>
                </a:solidFill>
              </a:rPr>
              <a:t>message. By </a:t>
            </a:r>
            <a:r>
              <a:rPr lang="en-US" sz="1800" dirty="0">
                <a:solidFill>
                  <a:schemeClr val="bg1"/>
                </a:solidFill>
              </a:rPr>
              <a:t>adding clear messages to each commit, it is easy for yourself (and others) to see what has changed and </a:t>
            </a:r>
            <a:r>
              <a:rPr lang="en-US" sz="1800" dirty="0" smtClean="0">
                <a:solidFill>
                  <a:schemeClr val="bg1"/>
                </a:solidFill>
              </a:rPr>
              <a:t>when. The </a:t>
            </a:r>
            <a:r>
              <a:rPr lang="en-US" sz="1800" dirty="0">
                <a:solidFill>
                  <a:schemeClr val="bg1"/>
                </a:solidFill>
              </a:rPr>
              <a:t>commit command performs a commit, and the -m "message" adds a message</a:t>
            </a:r>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smtClean="0">
              <a:solidFill>
                <a:schemeClr val="bg1"/>
              </a:solidFill>
            </a:endParaRPr>
          </a:p>
          <a:p>
            <a:endParaRPr lang="en-IN" dirty="0"/>
          </a:p>
        </p:txBody>
      </p:sp>
      <p:pic>
        <p:nvPicPr>
          <p:cNvPr id="5" name="Picture 4"/>
          <p:cNvPicPr>
            <a:picLocks noChangeAspect="1"/>
          </p:cNvPicPr>
          <p:nvPr/>
        </p:nvPicPr>
        <p:blipFill>
          <a:blip r:embed="rId3"/>
          <a:stretch>
            <a:fillRect/>
          </a:stretch>
        </p:blipFill>
        <p:spPr>
          <a:xfrm>
            <a:off x="10487705" y="3649282"/>
            <a:ext cx="4714875" cy="333375"/>
          </a:xfrm>
          <a:prstGeom prst="rect">
            <a:avLst/>
          </a:prstGeom>
        </p:spPr>
      </p:pic>
      <p:pic>
        <p:nvPicPr>
          <p:cNvPr id="6" name="Picture 5"/>
          <p:cNvPicPr>
            <a:picLocks noChangeAspect="1"/>
          </p:cNvPicPr>
          <p:nvPr/>
        </p:nvPicPr>
        <p:blipFill>
          <a:blip r:embed="rId4"/>
          <a:stretch>
            <a:fillRect/>
          </a:stretch>
        </p:blipFill>
        <p:spPr>
          <a:xfrm>
            <a:off x="1371599" y="3982657"/>
            <a:ext cx="7268936" cy="1663543"/>
          </a:xfrm>
          <a:prstGeom prst="rect">
            <a:avLst/>
          </a:prstGeom>
        </p:spPr>
      </p:pic>
      <p:pic>
        <p:nvPicPr>
          <p:cNvPr id="7" name="Picture 6"/>
          <p:cNvPicPr>
            <a:picLocks noChangeAspect="1"/>
          </p:cNvPicPr>
          <p:nvPr/>
        </p:nvPicPr>
        <p:blipFill>
          <a:blip r:embed="rId5"/>
          <a:stretch>
            <a:fillRect/>
          </a:stretch>
        </p:blipFill>
        <p:spPr>
          <a:xfrm>
            <a:off x="8577942" y="5899145"/>
            <a:ext cx="3819525" cy="257175"/>
          </a:xfrm>
          <a:prstGeom prst="rect">
            <a:avLst/>
          </a:prstGeom>
        </p:spPr>
      </p:pic>
    </p:spTree>
    <p:extLst>
      <p:ext uri="{BB962C8B-B14F-4D97-AF65-F5344CB8AC3E}">
        <p14:creationId xmlns:p14="http://schemas.microsoft.com/office/powerpoint/2010/main" val="81285760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0F1E"/>
        </a:solidFill>
        <a:effectLst/>
      </p:bgPr>
    </p:bg>
    <p:spTree>
      <p:nvGrpSpPr>
        <p:cNvPr id="1" name=""/>
        <p:cNvGrpSpPr/>
        <p:nvPr/>
      </p:nvGrpSpPr>
      <p:grpSpPr>
        <a:xfrm>
          <a:off x="0" y="0"/>
          <a:ext cx="0" cy="0"/>
          <a:chOff x="0" y="0"/>
          <a:chExt cx="0" cy="0"/>
        </a:xfrm>
      </p:grpSpPr>
      <p:pic>
        <p:nvPicPr>
          <p:cNvPr id="81" name="Google Shape;94;p7" descr="Google Shape;94;p7"/>
          <p:cNvPicPr>
            <a:picLocks noChangeAspect="1"/>
          </p:cNvPicPr>
          <p:nvPr/>
        </p:nvPicPr>
        <p:blipFill>
          <a:blip r:embed="rId2">
            <a:extLst/>
          </a:blip>
          <a:stretch>
            <a:fillRect/>
          </a:stretch>
        </p:blipFill>
        <p:spPr>
          <a:xfrm>
            <a:off x="16840200" y="400050"/>
            <a:ext cx="400050" cy="400050"/>
          </a:xfrm>
          <a:prstGeom prst="rect">
            <a:avLst/>
          </a:prstGeom>
          <a:ln w="12700">
            <a:miter lim="400000"/>
          </a:ln>
        </p:spPr>
      </p:pic>
      <p:sp>
        <p:nvSpPr>
          <p:cNvPr id="83" name="Google Shape;96;p7"/>
          <p:cNvSpPr txBox="1"/>
          <p:nvPr/>
        </p:nvSpPr>
        <p:spPr>
          <a:xfrm>
            <a:off x="1047750" y="3733800"/>
            <a:ext cx="12963525" cy="164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9430"/>
              </a:lnSpc>
              <a:defRPr sz="9200">
                <a:solidFill>
                  <a:srgbClr val="E5E1E6"/>
                </a:solidFill>
                <a:latin typeface="Barlow ExtraBold"/>
                <a:ea typeface="Barlow ExtraBold"/>
                <a:cs typeface="Barlow ExtraBold"/>
                <a:sym typeface="Barlow ExtraBold"/>
              </a:defRPr>
            </a:pPr>
            <a:endParaRPr sz="1200" dirty="0"/>
          </a:p>
        </p:txBody>
      </p:sp>
      <p:sp>
        <p:nvSpPr>
          <p:cNvPr id="84" name="Google Shape;97;p7"/>
          <p:cNvSpPr txBox="1"/>
          <p:nvPr/>
        </p:nvSpPr>
        <p:spPr>
          <a:xfrm>
            <a:off x="14049375" y="9667875"/>
            <a:ext cx="3190875" cy="15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lnSpc>
                <a:spcPct val="133333"/>
              </a:lnSpc>
              <a:defRPr sz="900">
                <a:solidFill>
                  <a:srgbClr val="E5E1E6"/>
                </a:solidFill>
                <a:latin typeface="JetBrains Mono Regular"/>
                <a:ea typeface="JetBrains Mono Regular"/>
                <a:cs typeface="JetBrains Mono Regular"/>
                <a:sym typeface="JetBrains Mono Regular"/>
              </a:defRPr>
            </a:lvl1pPr>
          </a:lstStyle>
          <a:p>
            <a:r>
              <a:t>2022 HACKTOBERFEST. ALL RIGHTS RESERVED</a:t>
            </a:r>
          </a:p>
        </p:txBody>
      </p:sp>
      <p:pic>
        <p:nvPicPr>
          <p:cNvPr id="2" name="Picture 1"/>
          <p:cNvPicPr>
            <a:picLocks noChangeAspect="1"/>
          </p:cNvPicPr>
          <p:nvPr/>
        </p:nvPicPr>
        <p:blipFill>
          <a:blip r:embed="rId3"/>
          <a:stretch>
            <a:fillRect/>
          </a:stretch>
        </p:blipFill>
        <p:spPr>
          <a:xfrm>
            <a:off x="1454603" y="400050"/>
            <a:ext cx="12319453" cy="1472293"/>
          </a:xfrm>
          <a:prstGeom prst="rect">
            <a:avLst/>
          </a:prstGeom>
        </p:spPr>
      </p:pic>
      <p:sp>
        <p:nvSpPr>
          <p:cNvPr id="3" name="Rectangle 2"/>
          <p:cNvSpPr/>
          <p:nvPr/>
        </p:nvSpPr>
        <p:spPr>
          <a:xfrm>
            <a:off x="1291771" y="2002970"/>
            <a:ext cx="15548429" cy="7571303"/>
          </a:xfrm>
          <a:prstGeom prst="rect">
            <a:avLst/>
          </a:prstGeom>
        </p:spPr>
        <p:txBody>
          <a:bodyPr wrap="square">
            <a:spAutoFit/>
          </a:bodyPr>
          <a:lstStyle/>
          <a:p>
            <a:r>
              <a:rPr lang="en-US" sz="1800" b="1" dirty="0">
                <a:solidFill>
                  <a:schemeClr val="bg1"/>
                </a:solidFill>
              </a:rPr>
              <a:t>Git Commit without Stage</a:t>
            </a:r>
          </a:p>
          <a:p>
            <a:r>
              <a:rPr lang="en-US" sz="1800" dirty="0">
                <a:solidFill>
                  <a:schemeClr val="bg1"/>
                </a:solidFill>
              </a:rPr>
              <a:t>Sometimes, when you make small changes, using the staging environment seems like a waste of time. It is possible to commit changes directly, skipping the staging environment. The -a option will automatically stage every changed, already tracked </a:t>
            </a:r>
            <a:r>
              <a:rPr lang="en-US" sz="1800" dirty="0" smtClean="0">
                <a:solidFill>
                  <a:schemeClr val="bg1"/>
                </a:solidFill>
              </a:rPr>
              <a:t>file</a:t>
            </a:r>
            <a:r>
              <a:rPr lang="en-US" sz="1800" dirty="0">
                <a:solidFill>
                  <a:schemeClr val="bg1"/>
                </a:solidFill>
              </a:rPr>
              <a:t> </a:t>
            </a:r>
            <a:r>
              <a:rPr lang="en-US" sz="1800" dirty="0" smtClean="0">
                <a:solidFill>
                  <a:schemeClr val="bg1"/>
                </a:solidFill>
              </a:rPr>
              <a:t>&amp; </a:t>
            </a:r>
            <a:r>
              <a:rPr lang="en-US" sz="1800" dirty="0">
                <a:solidFill>
                  <a:schemeClr val="bg1"/>
                </a:solidFill>
              </a:rPr>
              <a:t>check the status of our repository. But this time, we will use the --short option to see the changes in a more compact way:</a:t>
            </a:r>
          </a:p>
          <a:p>
            <a:r>
              <a:rPr lang="en-US" sz="1800" dirty="0">
                <a:solidFill>
                  <a:schemeClr val="bg1"/>
                </a:solidFill>
              </a:rPr>
              <a:t>                                                                                             We see the file we expected is modified. So let's commit it directly:</a:t>
            </a:r>
            <a:endParaRPr lang="en-US" sz="1800" dirty="0" smtClean="0">
              <a:solidFill>
                <a:schemeClr val="bg1"/>
              </a:solidFill>
            </a:endParaRPr>
          </a:p>
          <a:p>
            <a:r>
              <a:rPr lang="en-US" sz="1800" dirty="0">
                <a:solidFill>
                  <a:schemeClr val="bg1"/>
                </a:solidFill>
              </a:rPr>
              <a:t>                                                                                     Warning: Skipping the Staging Environment is not generally recommended.</a:t>
            </a:r>
          </a:p>
          <a:p>
            <a:r>
              <a:rPr lang="en-US" sz="1800" dirty="0" smtClean="0">
                <a:solidFill>
                  <a:schemeClr val="bg1"/>
                </a:solidFill>
              </a:rPr>
              <a:t>                                                                                   Skipping </a:t>
            </a:r>
            <a:r>
              <a:rPr lang="en-US" sz="1800" dirty="0">
                <a:solidFill>
                  <a:schemeClr val="bg1"/>
                </a:solidFill>
              </a:rPr>
              <a:t>the stage step can sometimes make you include unwanted changes.                                      </a:t>
            </a:r>
          </a:p>
          <a:p>
            <a:r>
              <a:rPr lang="en-US" sz="1800" dirty="0" smtClean="0">
                <a:solidFill>
                  <a:schemeClr val="bg1"/>
                </a:solidFill>
              </a:rPr>
              <a:t>                                                                                    </a:t>
            </a: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r>
              <a:rPr lang="en-US" sz="1800" b="1" dirty="0">
                <a:solidFill>
                  <a:schemeClr val="bg1"/>
                </a:solidFill>
              </a:rPr>
              <a:t>Git Commit </a:t>
            </a:r>
            <a:r>
              <a:rPr lang="en-US" sz="1800" b="1" dirty="0" smtClean="0">
                <a:solidFill>
                  <a:schemeClr val="bg1"/>
                </a:solidFill>
              </a:rPr>
              <a:t>Log- </a:t>
            </a:r>
            <a:r>
              <a:rPr lang="en-US" sz="1800" dirty="0" smtClean="0">
                <a:solidFill>
                  <a:schemeClr val="bg1"/>
                </a:solidFill>
              </a:rPr>
              <a:t>To </a:t>
            </a:r>
            <a:r>
              <a:rPr lang="en-US" sz="1800" dirty="0">
                <a:solidFill>
                  <a:schemeClr val="bg1"/>
                </a:solidFill>
              </a:rPr>
              <a:t>view the history of commits for a repository, you can use the log command</a:t>
            </a:r>
            <a:r>
              <a:rPr lang="en-US" sz="1800" dirty="0" smtClean="0">
                <a:solidFill>
                  <a:schemeClr val="bg1"/>
                </a:solidFill>
              </a:rPr>
              <a:t>:</a:t>
            </a: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US" sz="1800" dirty="0">
              <a:solidFill>
                <a:schemeClr val="bg1"/>
              </a:solidFill>
            </a:endParaRPr>
          </a:p>
          <a:p>
            <a:endParaRPr lang="en-US" sz="1800" dirty="0" smtClean="0">
              <a:solidFill>
                <a:schemeClr val="bg1"/>
              </a:solidFill>
            </a:endParaRPr>
          </a:p>
          <a:p>
            <a:endParaRPr lang="en-IN" sz="1800" dirty="0">
              <a:solidFill>
                <a:schemeClr val="bg1"/>
              </a:solidFill>
            </a:endParaRPr>
          </a:p>
        </p:txBody>
      </p:sp>
      <p:pic>
        <p:nvPicPr>
          <p:cNvPr id="4" name="Picture 3"/>
          <p:cNvPicPr>
            <a:picLocks noChangeAspect="1"/>
          </p:cNvPicPr>
          <p:nvPr/>
        </p:nvPicPr>
        <p:blipFill>
          <a:blip r:embed="rId4"/>
          <a:stretch>
            <a:fillRect/>
          </a:stretch>
        </p:blipFill>
        <p:spPr>
          <a:xfrm>
            <a:off x="1291771" y="3259965"/>
            <a:ext cx="4581525" cy="775006"/>
          </a:xfrm>
          <a:prstGeom prst="rect">
            <a:avLst/>
          </a:prstGeom>
        </p:spPr>
      </p:pic>
      <p:pic>
        <p:nvPicPr>
          <p:cNvPr id="5" name="Picture 4"/>
          <p:cNvPicPr>
            <a:picLocks noChangeAspect="1"/>
          </p:cNvPicPr>
          <p:nvPr/>
        </p:nvPicPr>
        <p:blipFill>
          <a:blip r:embed="rId5"/>
          <a:stretch>
            <a:fillRect/>
          </a:stretch>
        </p:blipFill>
        <p:spPr>
          <a:xfrm>
            <a:off x="2322286" y="4164893"/>
            <a:ext cx="3585029" cy="1439235"/>
          </a:xfrm>
          <a:prstGeom prst="rect">
            <a:avLst/>
          </a:prstGeom>
        </p:spPr>
      </p:pic>
      <p:pic>
        <p:nvPicPr>
          <p:cNvPr id="6" name="Picture 5"/>
          <p:cNvPicPr>
            <a:picLocks noChangeAspect="1"/>
          </p:cNvPicPr>
          <p:nvPr/>
        </p:nvPicPr>
        <p:blipFill>
          <a:blip r:embed="rId6"/>
          <a:stretch>
            <a:fillRect/>
          </a:stretch>
        </p:blipFill>
        <p:spPr>
          <a:xfrm>
            <a:off x="6964362" y="4371975"/>
            <a:ext cx="8829675" cy="885825"/>
          </a:xfrm>
          <a:prstGeom prst="rect">
            <a:avLst/>
          </a:prstGeom>
        </p:spPr>
      </p:pic>
      <p:pic>
        <p:nvPicPr>
          <p:cNvPr id="7" name="Picture 6"/>
          <p:cNvPicPr>
            <a:picLocks noChangeAspect="1"/>
          </p:cNvPicPr>
          <p:nvPr/>
        </p:nvPicPr>
        <p:blipFill>
          <a:blip r:embed="rId7"/>
          <a:stretch>
            <a:fillRect/>
          </a:stretch>
        </p:blipFill>
        <p:spPr>
          <a:xfrm>
            <a:off x="2322286" y="6244171"/>
            <a:ext cx="12133943" cy="2795053"/>
          </a:xfrm>
          <a:prstGeom prst="rect">
            <a:avLst/>
          </a:prstGeom>
        </p:spPr>
      </p:pic>
    </p:spTree>
    <p:extLst>
      <p:ext uri="{BB962C8B-B14F-4D97-AF65-F5344CB8AC3E}">
        <p14:creationId xmlns:p14="http://schemas.microsoft.com/office/powerpoint/2010/main" val="253595901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337</TotalTime>
  <Words>3297</Words>
  <Application>Microsoft Office PowerPoint</Application>
  <PresentationFormat>Custom</PresentationFormat>
  <Paragraphs>383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Barlow ExtraBold</vt:lpstr>
      <vt:lpstr>JetBrains Mono ExtraBold</vt:lpstr>
      <vt:lpstr>JetBrains Mono Light</vt:lpstr>
      <vt:lpstr>JetBrains Mono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TITHI BOSE</dc:creator>
  <cp:lastModifiedBy>Microsoft account</cp:lastModifiedBy>
  <cp:revision>21</cp:revision>
  <dcterms:modified xsi:type="dcterms:W3CDTF">2022-10-19T06:37:07Z</dcterms:modified>
</cp:coreProperties>
</file>